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 id="2147483663" r:id="rId3"/>
    <p:sldMasterId id="2147483679" r:id="rId4"/>
    <p:sldMasterId id="2147483692" r:id="rId5"/>
    <p:sldMasterId id="2147483696" r:id="rId6"/>
  </p:sldMasterIdLst>
  <p:notesMasterIdLst>
    <p:notesMasterId r:id="rId47"/>
  </p:notesMasterIdLst>
  <p:sldIdLst>
    <p:sldId id="299" r:id="rId7"/>
    <p:sldId id="300" r:id="rId8"/>
    <p:sldId id="301" r:id="rId9"/>
    <p:sldId id="302" r:id="rId10"/>
    <p:sldId id="303" r:id="rId11"/>
    <p:sldId id="304" r:id="rId12"/>
    <p:sldId id="305" r:id="rId13"/>
    <p:sldId id="306" r:id="rId14"/>
    <p:sldId id="307" r:id="rId15"/>
    <p:sldId id="308"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28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6" autoAdjust="0"/>
    <p:restoredTop sz="94660"/>
  </p:normalViewPr>
  <p:slideViewPr>
    <p:cSldViewPr snapToGrid="0" snapToObjects="1">
      <p:cViewPr varScale="1">
        <p:scale>
          <a:sx n="136" d="100"/>
          <a:sy n="136" d="100"/>
        </p:scale>
        <p:origin x="120" y="33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diagrams/_rels/data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ata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52.png"/></Relationships>
</file>

<file path=ppt/diagrams/_rels/data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 Id="rId4" Type="http://schemas.openxmlformats.org/officeDocument/2006/relationships/image" Target="../media/image8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5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F0EFAD-1981-4435-9951-700019ADB70E}" type="doc">
      <dgm:prSet loTypeId="urn:microsoft.com/office/officeart/2005/8/layout/cycle4" loCatId="relationship" qsTypeId="urn:microsoft.com/office/officeart/2005/8/quickstyle/simple5" qsCatId="simple" csTypeId="urn:microsoft.com/office/officeart/2005/8/colors/colorful1" csCatId="colorful" phldr="1"/>
      <dgm:spPr/>
      <dgm:t>
        <a:bodyPr/>
        <a:lstStyle/>
        <a:p>
          <a:endParaRPr lang="en-CA"/>
        </a:p>
      </dgm:t>
    </dgm:pt>
    <dgm:pt modelId="{ABA80A2D-6CFF-49E5-BB2D-35CB9EB06BC8}">
      <dgm:prSet custT="1"/>
      <dgm:spPr/>
      <dgm:t>
        <a:bodyPr/>
        <a:lstStyle/>
        <a:p>
          <a:pPr algn="r" rtl="0"/>
          <a:r>
            <a:rPr lang="en-CA" sz="1900" b="1" smtClean="0"/>
            <a:t>Gathering Knowledge</a:t>
          </a:r>
          <a:endParaRPr lang="en-CA" sz="1900" b="1" dirty="0"/>
        </a:p>
      </dgm:t>
    </dgm:pt>
    <dgm:pt modelId="{38BF159A-80AA-4BBE-99F5-1C20F115471C}" type="parTrans" cxnId="{0A23E1C5-867D-4019-802E-3388DC0F48BC}">
      <dgm:prSet/>
      <dgm:spPr/>
      <dgm:t>
        <a:bodyPr/>
        <a:lstStyle/>
        <a:p>
          <a:endParaRPr lang="en-CA"/>
        </a:p>
      </dgm:t>
    </dgm:pt>
    <dgm:pt modelId="{7A94D254-737D-4499-B9F1-D45B015A7A29}" type="sibTrans" cxnId="{0A23E1C5-867D-4019-802E-3388DC0F48BC}">
      <dgm:prSet/>
      <dgm:spPr/>
      <dgm:t>
        <a:bodyPr/>
        <a:lstStyle/>
        <a:p>
          <a:endParaRPr lang="en-CA"/>
        </a:p>
      </dgm:t>
    </dgm:pt>
    <dgm:pt modelId="{16955521-043F-45E3-A15F-A5830E0662E0}">
      <dgm:prSet custT="1"/>
      <dgm:spPr/>
      <dgm:t>
        <a:bodyPr/>
        <a:lstStyle/>
        <a:p>
          <a:pPr algn="l" rtl="0"/>
          <a:r>
            <a:rPr lang="en-CA" sz="1900" b="1" smtClean="0"/>
            <a:t>Data Management and Accessibility</a:t>
          </a:r>
          <a:endParaRPr lang="en-CA" sz="1900" b="1" dirty="0"/>
        </a:p>
      </dgm:t>
    </dgm:pt>
    <dgm:pt modelId="{247E3E95-45F7-44A7-85B3-14CF08369A53}" type="parTrans" cxnId="{0194A9E0-6D97-4B99-B5D3-051CAE565C5A}">
      <dgm:prSet/>
      <dgm:spPr/>
      <dgm:t>
        <a:bodyPr/>
        <a:lstStyle/>
        <a:p>
          <a:endParaRPr lang="en-CA"/>
        </a:p>
      </dgm:t>
    </dgm:pt>
    <dgm:pt modelId="{2C6AC40A-43A3-46BC-9BD2-CFE2555745E3}" type="sibTrans" cxnId="{0194A9E0-6D97-4B99-B5D3-051CAE565C5A}">
      <dgm:prSet/>
      <dgm:spPr/>
      <dgm:t>
        <a:bodyPr/>
        <a:lstStyle/>
        <a:p>
          <a:endParaRPr lang="en-CA"/>
        </a:p>
      </dgm:t>
    </dgm:pt>
    <dgm:pt modelId="{DA158582-80F1-4A64-BEBA-B1D7BB9DF250}">
      <dgm:prSet custT="1"/>
      <dgm:spPr/>
      <dgm:t>
        <a:bodyPr/>
        <a:lstStyle/>
        <a:p>
          <a:pPr algn="l" rtl="0"/>
          <a:r>
            <a:rPr lang="en-CA" sz="1900" b="1" smtClean="0"/>
            <a:t>Partnerships and Collaborations</a:t>
          </a:r>
          <a:endParaRPr lang="en-CA" sz="1900" b="1" dirty="0"/>
        </a:p>
      </dgm:t>
    </dgm:pt>
    <dgm:pt modelId="{4EAEB1E2-52CD-4D4A-B709-A73DC2C118A2}" type="parTrans" cxnId="{3E10A380-6FF4-4EF8-AD23-D3696B14725D}">
      <dgm:prSet/>
      <dgm:spPr/>
      <dgm:t>
        <a:bodyPr/>
        <a:lstStyle/>
        <a:p>
          <a:endParaRPr lang="en-CA"/>
        </a:p>
      </dgm:t>
    </dgm:pt>
    <dgm:pt modelId="{74D8216A-AAA2-45E8-92D7-82801DF340B2}" type="sibTrans" cxnId="{3E10A380-6FF4-4EF8-AD23-D3696B14725D}">
      <dgm:prSet/>
      <dgm:spPr/>
      <dgm:t>
        <a:bodyPr/>
        <a:lstStyle/>
        <a:p>
          <a:endParaRPr lang="en-CA"/>
        </a:p>
      </dgm:t>
    </dgm:pt>
    <dgm:pt modelId="{37EB4E1E-743E-430C-BAFA-0FF5D1CF4576}">
      <dgm:prSet custT="1"/>
      <dgm:spPr/>
      <dgm:t>
        <a:bodyPr/>
        <a:lstStyle/>
        <a:p>
          <a:pPr algn="r" rtl="0"/>
          <a:r>
            <a:rPr lang="en-CA" sz="1900" b="1" smtClean="0"/>
            <a:t>Groundwater Support</a:t>
          </a:r>
          <a:endParaRPr lang="en-CA" sz="1900" b="1" dirty="0"/>
        </a:p>
      </dgm:t>
    </dgm:pt>
    <dgm:pt modelId="{8CC7CEF9-EE35-4BBC-B332-290D09B3AAC3}" type="parTrans" cxnId="{3688E8DB-A4A8-49F0-BC10-A9919FBD72A0}">
      <dgm:prSet/>
      <dgm:spPr/>
      <dgm:t>
        <a:bodyPr/>
        <a:lstStyle/>
        <a:p>
          <a:endParaRPr lang="en-CA"/>
        </a:p>
      </dgm:t>
    </dgm:pt>
    <dgm:pt modelId="{46DC74B2-55FA-458E-81B7-FAA0451A5915}" type="sibTrans" cxnId="{3688E8DB-A4A8-49F0-BC10-A9919FBD72A0}">
      <dgm:prSet/>
      <dgm:spPr/>
      <dgm:t>
        <a:bodyPr/>
        <a:lstStyle/>
        <a:p>
          <a:endParaRPr lang="en-CA"/>
        </a:p>
      </dgm:t>
    </dgm:pt>
    <dgm:pt modelId="{DCDBB8D3-D9AC-43DF-8682-159C80F69213}">
      <dgm:prSet custT="1"/>
      <dgm:spPr/>
      <dgm:t>
        <a:bodyPr/>
        <a:lstStyle/>
        <a:p>
          <a:pPr rtl="0"/>
          <a:r>
            <a:rPr lang="en-CA" sz="1600" b="1" dirty="0" smtClean="0"/>
            <a:t>Western Science</a:t>
          </a:r>
          <a:endParaRPr lang="en-CA" sz="1600" b="1" dirty="0"/>
        </a:p>
      </dgm:t>
    </dgm:pt>
    <dgm:pt modelId="{F9B8932A-2ECA-4CE2-A76F-0527A103D7CA}" type="parTrans" cxnId="{3F76ED04-6008-48AA-BDCA-E7835DBDFDDC}">
      <dgm:prSet/>
      <dgm:spPr/>
      <dgm:t>
        <a:bodyPr/>
        <a:lstStyle/>
        <a:p>
          <a:endParaRPr lang="en-CA"/>
        </a:p>
      </dgm:t>
    </dgm:pt>
    <dgm:pt modelId="{736CCDF0-E418-4193-9F1E-76615BB26A43}" type="sibTrans" cxnId="{3F76ED04-6008-48AA-BDCA-E7835DBDFDDC}">
      <dgm:prSet/>
      <dgm:spPr/>
      <dgm:t>
        <a:bodyPr/>
        <a:lstStyle/>
        <a:p>
          <a:endParaRPr lang="en-CA"/>
        </a:p>
      </dgm:t>
    </dgm:pt>
    <dgm:pt modelId="{B2FCF1C5-0DB4-410D-AE6E-1142F31DF85C}">
      <dgm:prSet custT="1"/>
      <dgm:spPr/>
      <dgm:t>
        <a:bodyPr/>
        <a:lstStyle/>
        <a:p>
          <a:pPr rtl="0"/>
          <a:r>
            <a:rPr lang="en-CA" sz="1600" b="1" dirty="0" smtClean="0"/>
            <a:t>Traditional and Local Knowledge</a:t>
          </a:r>
          <a:endParaRPr lang="en-CA" sz="1600" b="1" dirty="0"/>
        </a:p>
      </dgm:t>
    </dgm:pt>
    <dgm:pt modelId="{F6F30A93-4B8C-4ABC-BB69-A98B30A5E1DD}" type="parTrans" cxnId="{9240233E-803B-4915-96C7-5F93BCADFF0F}">
      <dgm:prSet/>
      <dgm:spPr/>
      <dgm:t>
        <a:bodyPr/>
        <a:lstStyle/>
        <a:p>
          <a:endParaRPr lang="en-CA"/>
        </a:p>
      </dgm:t>
    </dgm:pt>
    <dgm:pt modelId="{4DAB238A-7388-4E00-AF98-91BD4FEC242D}" type="sibTrans" cxnId="{9240233E-803B-4915-96C7-5F93BCADFF0F}">
      <dgm:prSet/>
      <dgm:spPr/>
      <dgm:t>
        <a:bodyPr/>
        <a:lstStyle/>
        <a:p>
          <a:endParaRPr lang="en-CA"/>
        </a:p>
      </dgm:t>
    </dgm:pt>
    <dgm:pt modelId="{BAB32F68-785B-42C4-B67A-379355D799FE}">
      <dgm:prSet custT="1"/>
      <dgm:spPr/>
      <dgm:t>
        <a:bodyPr/>
        <a:lstStyle/>
        <a:p>
          <a:pPr rtl="0"/>
          <a:r>
            <a:rPr lang="en-CA" sz="1600" b="1" dirty="0" smtClean="0"/>
            <a:t>Groundwater Database</a:t>
          </a:r>
          <a:endParaRPr lang="en-CA" sz="1600" b="1" dirty="0"/>
        </a:p>
      </dgm:t>
    </dgm:pt>
    <dgm:pt modelId="{7CC454D0-EB32-46F2-B2D5-0CBD2F4A59AC}" type="parTrans" cxnId="{8B9D57EB-9DE1-4EE1-9625-E82FD197FA31}">
      <dgm:prSet/>
      <dgm:spPr/>
      <dgm:t>
        <a:bodyPr/>
        <a:lstStyle/>
        <a:p>
          <a:endParaRPr lang="en-CA"/>
        </a:p>
      </dgm:t>
    </dgm:pt>
    <dgm:pt modelId="{8ED38B4C-CCA1-4781-A194-5679C4AC5987}" type="sibTrans" cxnId="{8B9D57EB-9DE1-4EE1-9625-E82FD197FA31}">
      <dgm:prSet/>
      <dgm:spPr/>
      <dgm:t>
        <a:bodyPr/>
        <a:lstStyle/>
        <a:p>
          <a:endParaRPr lang="en-CA"/>
        </a:p>
      </dgm:t>
    </dgm:pt>
    <dgm:pt modelId="{8B586ADC-2803-4B2B-AC92-955058E5D31E}">
      <dgm:prSet custT="1"/>
      <dgm:spPr/>
      <dgm:t>
        <a:bodyPr/>
        <a:lstStyle/>
        <a:p>
          <a:pPr rtl="0"/>
          <a:r>
            <a:rPr lang="en-CA" sz="1600" b="1" dirty="0" smtClean="0"/>
            <a:t>Interdepartmental Groundwater Group</a:t>
          </a:r>
          <a:endParaRPr lang="en-CA" sz="1600" b="1" dirty="0"/>
        </a:p>
      </dgm:t>
    </dgm:pt>
    <dgm:pt modelId="{C6096BED-9C9E-4A6B-90D6-F1D6C4F01C8A}" type="parTrans" cxnId="{0A39A99F-D723-4CE4-8AA8-B683B122C2D3}">
      <dgm:prSet/>
      <dgm:spPr/>
      <dgm:t>
        <a:bodyPr/>
        <a:lstStyle/>
        <a:p>
          <a:endParaRPr lang="en-CA"/>
        </a:p>
      </dgm:t>
    </dgm:pt>
    <dgm:pt modelId="{EF150831-2BA7-441C-ABE1-6D10B5E977CC}" type="sibTrans" cxnId="{0A39A99F-D723-4CE4-8AA8-B683B122C2D3}">
      <dgm:prSet/>
      <dgm:spPr/>
      <dgm:t>
        <a:bodyPr/>
        <a:lstStyle/>
        <a:p>
          <a:endParaRPr lang="en-CA"/>
        </a:p>
      </dgm:t>
    </dgm:pt>
    <dgm:pt modelId="{825CAA92-4795-4989-B6AE-FD9F4EC3E273}">
      <dgm:prSet custT="1"/>
      <dgm:spPr/>
      <dgm:t>
        <a:bodyPr/>
        <a:lstStyle/>
        <a:p>
          <a:pPr rtl="0"/>
          <a:r>
            <a:rPr lang="en-CA" sz="1600" b="1" dirty="0" smtClean="0"/>
            <a:t>Mackenzie River Basin Bilateral Agreements</a:t>
          </a:r>
          <a:endParaRPr lang="en-CA" sz="1600" b="1" dirty="0"/>
        </a:p>
      </dgm:t>
    </dgm:pt>
    <dgm:pt modelId="{90551B4C-5791-4654-A537-B01789A34CBF}" type="parTrans" cxnId="{A5808EFD-5EE9-47D9-8AE7-8684B32322B8}">
      <dgm:prSet/>
      <dgm:spPr/>
      <dgm:t>
        <a:bodyPr/>
        <a:lstStyle/>
        <a:p>
          <a:endParaRPr lang="en-CA"/>
        </a:p>
      </dgm:t>
    </dgm:pt>
    <dgm:pt modelId="{35398DA3-79FE-45F3-8CD1-E0E08C3875C9}" type="sibTrans" cxnId="{A5808EFD-5EE9-47D9-8AE7-8684B32322B8}">
      <dgm:prSet/>
      <dgm:spPr/>
      <dgm:t>
        <a:bodyPr/>
        <a:lstStyle/>
        <a:p>
          <a:endParaRPr lang="en-CA"/>
        </a:p>
      </dgm:t>
    </dgm:pt>
    <dgm:pt modelId="{E1C0CB11-D122-4E14-8BFA-8DACF95B153E}">
      <dgm:prSet custT="1"/>
      <dgm:spPr/>
      <dgm:t>
        <a:bodyPr/>
        <a:lstStyle/>
        <a:p>
          <a:pPr rtl="0"/>
          <a:r>
            <a:rPr lang="en-CA" sz="1600" b="1" dirty="0" smtClean="0"/>
            <a:t>National Dialogue on Groundwater</a:t>
          </a:r>
          <a:endParaRPr lang="en-CA" sz="1600" b="1" dirty="0"/>
        </a:p>
      </dgm:t>
    </dgm:pt>
    <dgm:pt modelId="{29EC5381-29BF-4FBF-9D66-84ACC9C29230}" type="parTrans" cxnId="{1D982B3C-93E8-4802-A048-B59AD699E5C5}">
      <dgm:prSet/>
      <dgm:spPr/>
      <dgm:t>
        <a:bodyPr/>
        <a:lstStyle/>
        <a:p>
          <a:endParaRPr lang="en-CA"/>
        </a:p>
      </dgm:t>
    </dgm:pt>
    <dgm:pt modelId="{F2609990-B723-4843-BD68-51D5C7730936}" type="sibTrans" cxnId="{1D982B3C-93E8-4802-A048-B59AD699E5C5}">
      <dgm:prSet/>
      <dgm:spPr/>
      <dgm:t>
        <a:bodyPr/>
        <a:lstStyle/>
        <a:p>
          <a:endParaRPr lang="en-CA"/>
        </a:p>
      </dgm:t>
    </dgm:pt>
    <dgm:pt modelId="{E2929DA4-A0D8-45B9-97CC-E3F644C69227}">
      <dgm:prSet custT="1"/>
      <dgm:spPr/>
      <dgm:t>
        <a:bodyPr/>
        <a:lstStyle/>
        <a:p>
          <a:pPr rtl="0"/>
          <a:r>
            <a:rPr lang="en-CA" sz="1600" b="1" dirty="0" smtClean="0"/>
            <a:t>Landfill and sewage Lagoon Monitoring</a:t>
          </a:r>
          <a:endParaRPr lang="en-CA" sz="1600" b="1" dirty="0"/>
        </a:p>
      </dgm:t>
    </dgm:pt>
    <dgm:pt modelId="{070C36B6-CFEF-452C-8BFF-ED16639CFC5B}" type="parTrans" cxnId="{3B86A612-F71E-4783-A9F5-B6D7E43DAA09}">
      <dgm:prSet/>
      <dgm:spPr/>
      <dgm:t>
        <a:bodyPr/>
        <a:lstStyle/>
        <a:p>
          <a:endParaRPr lang="en-CA"/>
        </a:p>
      </dgm:t>
    </dgm:pt>
    <dgm:pt modelId="{D294AA2E-9689-4154-B275-B2B0925D37A3}" type="sibTrans" cxnId="{3B86A612-F71E-4783-A9F5-B6D7E43DAA09}">
      <dgm:prSet/>
      <dgm:spPr/>
      <dgm:t>
        <a:bodyPr/>
        <a:lstStyle/>
        <a:p>
          <a:endParaRPr lang="en-CA"/>
        </a:p>
      </dgm:t>
    </dgm:pt>
    <dgm:pt modelId="{BE3E2A88-0C04-4E90-A6FE-C61679A2E2AF}">
      <dgm:prSet custT="1"/>
      <dgm:spPr/>
      <dgm:t>
        <a:bodyPr/>
        <a:lstStyle/>
        <a:p>
          <a:pPr rtl="0"/>
          <a:r>
            <a:rPr lang="en-CA" sz="1600" b="1" dirty="0" smtClean="0"/>
            <a:t>Regulation</a:t>
          </a:r>
          <a:endParaRPr lang="en-CA" sz="1600" b="1" dirty="0"/>
        </a:p>
      </dgm:t>
    </dgm:pt>
    <dgm:pt modelId="{722890C8-1426-4BC0-8A0B-979DF0C8D137}" type="parTrans" cxnId="{E3574302-53EA-40E8-B1B9-CD9738C8E458}">
      <dgm:prSet/>
      <dgm:spPr/>
      <dgm:t>
        <a:bodyPr/>
        <a:lstStyle/>
        <a:p>
          <a:endParaRPr lang="en-CA"/>
        </a:p>
      </dgm:t>
    </dgm:pt>
    <dgm:pt modelId="{1F3AE61D-C8F9-4153-B0B7-28B6BD0E685E}" type="sibTrans" cxnId="{E3574302-53EA-40E8-B1B9-CD9738C8E458}">
      <dgm:prSet/>
      <dgm:spPr/>
      <dgm:t>
        <a:bodyPr/>
        <a:lstStyle/>
        <a:p>
          <a:endParaRPr lang="en-CA"/>
        </a:p>
      </dgm:t>
    </dgm:pt>
    <dgm:pt modelId="{704B2C70-C2AD-4AE2-9835-B43E8DB33AFD}" type="pres">
      <dgm:prSet presAssocID="{A8F0EFAD-1981-4435-9951-700019ADB70E}" presName="cycleMatrixDiagram" presStyleCnt="0">
        <dgm:presLayoutVars>
          <dgm:chMax val="1"/>
          <dgm:dir/>
          <dgm:animLvl val="lvl"/>
          <dgm:resizeHandles val="exact"/>
        </dgm:presLayoutVars>
      </dgm:prSet>
      <dgm:spPr/>
      <dgm:t>
        <a:bodyPr/>
        <a:lstStyle/>
        <a:p>
          <a:endParaRPr lang="en-CA"/>
        </a:p>
      </dgm:t>
    </dgm:pt>
    <dgm:pt modelId="{A6921BEA-DCE3-4E8D-B3D9-C9946746256D}" type="pres">
      <dgm:prSet presAssocID="{A8F0EFAD-1981-4435-9951-700019ADB70E}" presName="children" presStyleCnt="0"/>
      <dgm:spPr/>
    </dgm:pt>
    <dgm:pt modelId="{98ECD3E4-92CE-410A-9294-DD3D4780C1B2}" type="pres">
      <dgm:prSet presAssocID="{A8F0EFAD-1981-4435-9951-700019ADB70E}" presName="child1group" presStyleCnt="0"/>
      <dgm:spPr/>
    </dgm:pt>
    <dgm:pt modelId="{C88ABE66-9F52-4BEA-A1EB-12C7C5BF6018}" type="pres">
      <dgm:prSet presAssocID="{A8F0EFAD-1981-4435-9951-700019ADB70E}" presName="child1" presStyleLbl="bgAcc1" presStyleIdx="0" presStyleCnt="4" custScaleX="134935" custScaleY="129569" custLinFactNeighborX="-22581" custLinFactNeighborY="22056"/>
      <dgm:spPr/>
      <dgm:t>
        <a:bodyPr/>
        <a:lstStyle/>
        <a:p>
          <a:endParaRPr lang="en-CA"/>
        </a:p>
      </dgm:t>
    </dgm:pt>
    <dgm:pt modelId="{624AD96E-766A-42BE-8D88-5C0D6FD0AEF3}" type="pres">
      <dgm:prSet presAssocID="{A8F0EFAD-1981-4435-9951-700019ADB70E}" presName="child1Text" presStyleLbl="bgAcc1" presStyleIdx="0" presStyleCnt="4">
        <dgm:presLayoutVars>
          <dgm:bulletEnabled val="1"/>
        </dgm:presLayoutVars>
      </dgm:prSet>
      <dgm:spPr/>
      <dgm:t>
        <a:bodyPr/>
        <a:lstStyle/>
        <a:p>
          <a:endParaRPr lang="en-CA"/>
        </a:p>
      </dgm:t>
    </dgm:pt>
    <dgm:pt modelId="{63FA3E37-9D7B-4EFE-8D4F-F13EFDD1B468}" type="pres">
      <dgm:prSet presAssocID="{A8F0EFAD-1981-4435-9951-700019ADB70E}" presName="child2group" presStyleCnt="0"/>
      <dgm:spPr/>
    </dgm:pt>
    <dgm:pt modelId="{A666BFFE-9583-4D5E-9C3D-AF31535418E2}" type="pres">
      <dgm:prSet presAssocID="{A8F0EFAD-1981-4435-9951-700019ADB70E}" presName="child2" presStyleLbl="bgAcc1" presStyleIdx="1" presStyleCnt="4" custScaleX="136432" custScaleY="130663" custLinFactNeighborX="22581" custLinFactNeighborY="24005"/>
      <dgm:spPr/>
      <dgm:t>
        <a:bodyPr/>
        <a:lstStyle/>
        <a:p>
          <a:endParaRPr lang="en-CA"/>
        </a:p>
      </dgm:t>
    </dgm:pt>
    <dgm:pt modelId="{C7017C33-B4CB-4FC4-A149-3599E3E2F02D}" type="pres">
      <dgm:prSet presAssocID="{A8F0EFAD-1981-4435-9951-700019ADB70E}" presName="child2Text" presStyleLbl="bgAcc1" presStyleIdx="1" presStyleCnt="4">
        <dgm:presLayoutVars>
          <dgm:bulletEnabled val="1"/>
        </dgm:presLayoutVars>
      </dgm:prSet>
      <dgm:spPr/>
      <dgm:t>
        <a:bodyPr/>
        <a:lstStyle/>
        <a:p>
          <a:endParaRPr lang="en-CA"/>
        </a:p>
      </dgm:t>
    </dgm:pt>
    <dgm:pt modelId="{69EAF8B7-4071-4C24-A1BC-5ED6BA92B846}" type="pres">
      <dgm:prSet presAssocID="{A8F0EFAD-1981-4435-9951-700019ADB70E}" presName="child3group" presStyleCnt="0"/>
      <dgm:spPr/>
    </dgm:pt>
    <dgm:pt modelId="{EE98209B-27FE-42A1-ACA4-05D75D07E8DE}" type="pres">
      <dgm:prSet presAssocID="{A8F0EFAD-1981-4435-9951-700019ADB70E}" presName="child3" presStyleLbl="bgAcc1" presStyleIdx="2" presStyleCnt="4" custScaleX="135293" custScaleY="129276" custLinFactNeighborX="23150" custLinFactNeighborY="-19797"/>
      <dgm:spPr/>
      <dgm:t>
        <a:bodyPr/>
        <a:lstStyle/>
        <a:p>
          <a:endParaRPr lang="en-CA"/>
        </a:p>
      </dgm:t>
    </dgm:pt>
    <dgm:pt modelId="{0CA8B52B-6E77-4DE8-9D6A-7B35E5771F81}" type="pres">
      <dgm:prSet presAssocID="{A8F0EFAD-1981-4435-9951-700019ADB70E}" presName="child3Text" presStyleLbl="bgAcc1" presStyleIdx="2" presStyleCnt="4">
        <dgm:presLayoutVars>
          <dgm:bulletEnabled val="1"/>
        </dgm:presLayoutVars>
      </dgm:prSet>
      <dgm:spPr/>
      <dgm:t>
        <a:bodyPr/>
        <a:lstStyle/>
        <a:p>
          <a:endParaRPr lang="en-CA"/>
        </a:p>
      </dgm:t>
    </dgm:pt>
    <dgm:pt modelId="{43DCDF63-179E-4CB6-8446-9D11FB2F6905}" type="pres">
      <dgm:prSet presAssocID="{A8F0EFAD-1981-4435-9951-700019ADB70E}" presName="child4group" presStyleCnt="0"/>
      <dgm:spPr/>
    </dgm:pt>
    <dgm:pt modelId="{2D3B337E-84E3-4E5A-A238-AC3EEA2DA094}" type="pres">
      <dgm:prSet presAssocID="{A8F0EFAD-1981-4435-9951-700019ADB70E}" presName="child4" presStyleLbl="bgAcc1" presStyleIdx="3" presStyleCnt="4" custScaleX="134334" custScaleY="129017" custLinFactNeighborX="-22881" custLinFactNeighborY="-20292"/>
      <dgm:spPr/>
      <dgm:t>
        <a:bodyPr/>
        <a:lstStyle/>
        <a:p>
          <a:endParaRPr lang="en-CA"/>
        </a:p>
      </dgm:t>
    </dgm:pt>
    <dgm:pt modelId="{E172D05F-D8F7-4057-9114-606E5A5ED3C6}" type="pres">
      <dgm:prSet presAssocID="{A8F0EFAD-1981-4435-9951-700019ADB70E}" presName="child4Text" presStyleLbl="bgAcc1" presStyleIdx="3" presStyleCnt="4">
        <dgm:presLayoutVars>
          <dgm:bulletEnabled val="1"/>
        </dgm:presLayoutVars>
      </dgm:prSet>
      <dgm:spPr/>
      <dgm:t>
        <a:bodyPr/>
        <a:lstStyle/>
        <a:p>
          <a:endParaRPr lang="en-CA"/>
        </a:p>
      </dgm:t>
    </dgm:pt>
    <dgm:pt modelId="{EE30ADA8-70A7-4279-A0F3-53A5B92589A6}" type="pres">
      <dgm:prSet presAssocID="{A8F0EFAD-1981-4435-9951-700019ADB70E}" presName="childPlaceholder" presStyleCnt="0"/>
      <dgm:spPr/>
    </dgm:pt>
    <dgm:pt modelId="{6B7025AD-E865-48CD-86DD-F2D643EB1A19}" type="pres">
      <dgm:prSet presAssocID="{A8F0EFAD-1981-4435-9951-700019ADB70E}" presName="circle" presStyleCnt="0"/>
      <dgm:spPr/>
    </dgm:pt>
    <dgm:pt modelId="{205BB84F-8C33-4E18-B57A-D878DAB06BB9}" type="pres">
      <dgm:prSet presAssocID="{A8F0EFAD-1981-4435-9951-700019ADB70E}" presName="quadrant1" presStyleLbl="node1" presStyleIdx="0" presStyleCnt="4">
        <dgm:presLayoutVars>
          <dgm:chMax val="1"/>
          <dgm:bulletEnabled val="1"/>
        </dgm:presLayoutVars>
      </dgm:prSet>
      <dgm:spPr/>
      <dgm:t>
        <a:bodyPr/>
        <a:lstStyle/>
        <a:p>
          <a:endParaRPr lang="en-CA"/>
        </a:p>
      </dgm:t>
    </dgm:pt>
    <dgm:pt modelId="{B54F4477-0734-4184-BAD7-97974E7AC84C}" type="pres">
      <dgm:prSet presAssocID="{A8F0EFAD-1981-4435-9951-700019ADB70E}" presName="quadrant2" presStyleLbl="node1" presStyleIdx="1" presStyleCnt="4">
        <dgm:presLayoutVars>
          <dgm:chMax val="1"/>
          <dgm:bulletEnabled val="1"/>
        </dgm:presLayoutVars>
      </dgm:prSet>
      <dgm:spPr/>
      <dgm:t>
        <a:bodyPr/>
        <a:lstStyle/>
        <a:p>
          <a:endParaRPr lang="en-CA"/>
        </a:p>
      </dgm:t>
    </dgm:pt>
    <dgm:pt modelId="{59C0DF79-D19B-4C34-92A3-0E4CD0E3ADFF}" type="pres">
      <dgm:prSet presAssocID="{A8F0EFAD-1981-4435-9951-700019ADB70E}" presName="quadrant3" presStyleLbl="node1" presStyleIdx="2" presStyleCnt="4">
        <dgm:presLayoutVars>
          <dgm:chMax val="1"/>
          <dgm:bulletEnabled val="1"/>
        </dgm:presLayoutVars>
      </dgm:prSet>
      <dgm:spPr/>
      <dgm:t>
        <a:bodyPr/>
        <a:lstStyle/>
        <a:p>
          <a:endParaRPr lang="en-CA"/>
        </a:p>
      </dgm:t>
    </dgm:pt>
    <dgm:pt modelId="{450DC924-0EB9-4AF6-BFDE-E18F042836B6}" type="pres">
      <dgm:prSet presAssocID="{A8F0EFAD-1981-4435-9951-700019ADB70E}" presName="quadrant4" presStyleLbl="node1" presStyleIdx="3" presStyleCnt="4">
        <dgm:presLayoutVars>
          <dgm:chMax val="1"/>
          <dgm:bulletEnabled val="1"/>
        </dgm:presLayoutVars>
      </dgm:prSet>
      <dgm:spPr/>
      <dgm:t>
        <a:bodyPr/>
        <a:lstStyle/>
        <a:p>
          <a:endParaRPr lang="en-CA"/>
        </a:p>
      </dgm:t>
    </dgm:pt>
    <dgm:pt modelId="{B384C3DB-A99F-46A5-ADDD-086D06235E7A}" type="pres">
      <dgm:prSet presAssocID="{A8F0EFAD-1981-4435-9951-700019ADB70E}" presName="quadrantPlaceholder" presStyleCnt="0"/>
      <dgm:spPr/>
    </dgm:pt>
    <dgm:pt modelId="{3C5ECFAD-1AD4-4421-AAC5-67F41629909D}" type="pres">
      <dgm:prSet presAssocID="{A8F0EFAD-1981-4435-9951-700019ADB70E}" presName="center1" presStyleLbl="fgShp" presStyleIdx="0" presStyleCnt="2" custFlipVert="1" custFlipHor="1" custScaleX="5338" custScaleY="7904" custLinFactX="200000" custLinFactNeighborX="216258" custLinFactNeighborY="44494"/>
      <dgm:spPr/>
    </dgm:pt>
    <dgm:pt modelId="{78578E3C-1A1A-46ED-AA0B-1B0EF844C679}" type="pres">
      <dgm:prSet presAssocID="{A8F0EFAD-1981-4435-9951-700019ADB70E}" presName="center2" presStyleLbl="fgShp" presStyleIdx="1" presStyleCnt="2" custAng="10800000" custFlipHor="0" custScaleX="10674" custScaleY="6060" custLinFactX="-200000" custLinFactNeighborX="-232268" custLinFactNeighborY="780"/>
      <dgm:spPr/>
    </dgm:pt>
  </dgm:ptLst>
  <dgm:cxnLst>
    <dgm:cxn modelId="{1D982B3C-93E8-4802-A048-B59AD699E5C5}" srcId="{DA158582-80F1-4A64-BEBA-B1D7BB9DF250}" destId="{E1C0CB11-D122-4E14-8BFA-8DACF95B153E}" srcOrd="2" destOrd="0" parTransId="{29EC5381-29BF-4FBF-9D66-84ACC9C29230}" sibTransId="{F2609990-B723-4843-BD68-51D5C7730936}"/>
    <dgm:cxn modelId="{80BACB30-8974-4C27-A0FF-20F16EFE80DC}" type="presOf" srcId="{DCDBB8D3-D9AC-43DF-8682-159C80F69213}" destId="{624AD96E-766A-42BE-8D88-5C0D6FD0AEF3}" srcOrd="1" destOrd="0" presId="urn:microsoft.com/office/officeart/2005/8/layout/cycle4"/>
    <dgm:cxn modelId="{9240233E-803B-4915-96C7-5F93BCADFF0F}" srcId="{ABA80A2D-6CFF-49E5-BB2D-35CB9EB06BC8}" destId="{B2FCF1C5-0DB4-410D-AE6E-1142F31DF85C}" srcOrd="1" destOrd="0" parTransId="{F6F30A93-4B8C-4ABC-BB69-A98B30A5E1DD}" sibTransId="{4DAB238A-7388-4E00-AF98-91BD4FEC242D}"/>
    <dgm:cxn modelId="{3F76ED04-6008-48AA-BDCA-E7835DBDFDDC}" srcId="{ABA80A2D-6CFF-49E5-BB2D-35CB9EB06BC8}" destId="{DCDBB8D3-D9AC-43DF-8682-159C80F69213}" srcOrd="0" destOrd="0" parTransId="{F9B8932A-2ECA-4CE2-A76F-0527A103D7CA}" sibTransId="{736CCDF0-E418-4193-9F1E-76615BB26A43}"/>
    <dgm:cxn modelId="{F74911CE-1B85-4864-AB9C-A756555CFB08}" type="presOf" srcId="{37EB4E1E-743E-430C-BAFA-0FF5D1CF4576}" destId="{450DC924-0EB9-4AF6-BFDE-E18F042836B6}" srcOrd="0" destOrd="0" presId="urn:microsoft.com/office/officeart/2005/8/layout/cycle4"/>
    <dgm:cxn modelId="{046B7377-0367-4747-9C3B-A3E1B69A66FF}" type="presOf" srcId="{DA158582-80F1-4A64-BEBA-B1D7BB9DF250}" destId="{59C0DF79-D19B-4C34-92A3-0E4CD0E3ADFF}" srcOrd="0" destOrd="0" presId="urn:microsoft.com/office/officeart/2005/8/layout/cycle4"/>
    <dgm:cxn modelId="{D618F2C2-AA25-4040-B852-F6F0EEBE9D53}" type="presOf" srcId="{DCDBB8D3-D9AC-43DF-8682-159C80F69213}" destId="{C88ABE66-9F52-4BEA-A1EB-12C7C5BF6018}" srcOrd="0" destOrd="0" presId="urn:microsoft.com/office/officeart/2005/8/layout/cycle4"/>
    <dgm:cxn modelId="{9984889D-8805-414E-8391-5FBB913E8854}" type="presOf" srcId="{8B586ADC-2803-4B2B-AC92-955058E5D31E}" destId="{EE98209B-27FE-42A1-ACA4-05D75D07E8DE}" srcOrd="0" destOrd="0" presId="urn:microsoft.com/office/officeart/2005/8/layout/cycle4"/>
    <dgm:cxn modelId="{71BB5A1E-2CA2-4A95-9EE9-0F5E033B1E0B}" type="presOf" srcId="{E1C0CB11-D122-4E14-8BFA-8DACF95B153E}" destId="{EE98209B-27FE-42A1-ACA4-05D75D07E8DE}" srcOrd="0" destOrd="2" presId="urn:microsoft.com/office/officeart/2005/8/layout/cycle4"/>
    <dgm:cxn modelId="{0A39A99F-D723-4CE4-8AA8-B683B122C2D3}" srcId="{DA158582-80F1-4A64-BEBA-B1D7BB9DF250}" destId="{8B586ADC-2803-4B2B-AC92-955058E5D31E}" srcOrd="0" destOrd="0" parTransId="{C6096BED-9C9E-4A6B-90D6-F1D6C4F01C8A}" sibTransId="{EF150831-2BA7-441C-ABE1-6D10B5E977CC}"/>
    <dgm:cxn modelId="{983F8F35-FD4A-472C-96C3-675FF0842299}" type="presOf" srcId="{E2929DA4-A0D8-45B9-97CC-E3F644C69227}" destId="{2D3B337E-84E3-4E5A-A238-AC3EEA2DA094}" srcOrd="0" destOrd="0" presId="urn:microsoft.com/office/officeart/2005/8/layout/cycle4"/>
    <dgm:cxn modelId="{8B9D57EB-9DE1-4EE1-9625-E82FD197FA31}" srcId="{16955521-043F-45E3-A15F-A5830E0662E0}" destId="{BAB32F68-785B-42C4-B67A-379355D799FE}" srcOrd="0" destOrd="0" parTransId="{7CC454D0-EB32-46F2-B2D5-0CBD2F4A59AC}" sibTransId="{8ED38B4C-CCA1-4781-A194-5679C4AC5987}"/>
    <dgm:cxn modelId="{A97B1B74-FDB7-4618-964A-AC8BB52FB84E}" type="presOf" srcId="{BE3E2A88-0C04-4E90-A6FE-C61679A2E2AF}" destId="{2D3B337E-84E3-4E5A-A238-AC3EEA2DA094}" srcOrd="0" destOrd="1" presId="urn:microsoft.com/office/officeart/2005/8/layout/cycle4"/>
    <dgm:cxn modelId="{B9994973-3247-41F3-8A5D-55A2436827A7}" type="presOf" srcId="{16955521-043F-45E3-A15F-A5830E0662E0}" destId="{B54F4477-0734-4184-BAD7-97974E7AC84C}" srcOrd="0" destOrd="0" presId="urn:microsoft.com/office/officeart/2005/8/layout/cycle4"/>
    <dgm:cxn modelId="{3688E8DB-A4A8-49F0-BC10-A9919FBD72A0}" srcId="{A8F0EFAD-1981-4435-9951-700019ADB70E}" destId="{37EB4E1E-743E-430C-BAFA-0FF5D1CF4576}" srcOrd="3" destOrd="0" parTransId="{8CC7CEF9-EE35-4BBC-B332-290D09B3AAC3}" sibTransId="{46DC74B2-55FA-458E-81B7-FAA0451A5915}"/>
    <dgm:cxn modelId="{AB20714C-674A-497B-806B-F9D6A3ACE91F}" type="presOf" srcId="{825CAA92-4795-4989-B6AE-FD9F4EC3E273}" destId="{EE98209B-27FE-42A1-ACA4-05D75D07E8DE}" srcOrd="0" destOrd="1" presId="urn:microsoft.com/office/officeart/2005/8/layout/cycle4"/>
    <dgm:cxn modelId="{0194A9E0-6D97-4B99-B5D3-051CAE565C5A}" srcId="{A8F0EFAD-1981-4435-9951-700019ADB70E}" destId="{16955521-043F-45E3-A15F-A5830E0662E0}" srcOrd="1" destOrd="0" parTransId="{247E3E95-45F7-44A7-85B3-14CF08369A53}" sibTransId="{2C6AC40A-43A3-46BC-9BD2-CFE2555745E3}"/>
    <dgm:cxn modelId="{FAE99C90-CBC2-4600-B86D-0CF6B2C5E293}" type="presOf" srcId="{BAB32F68-785B-42C4-B67A-379355D799FE}" destId="{A666BFFE-9583-4D5E-9C3D-AF31535418E2}" srcOrd="0" destOrd="0" presId="urn:microsoft.com/office/officeart/2005/8/layout/cycle4"/>
    <dgm:cxn modelId="{3B86A612-F71E-4783-A9F5-B6D7E43DAA09}" srcId="{37EB4E1E-743E-430C-BAFA-0FF5D1CF4576}" destId="{E2929DA4-A0D8-45B9-97CC-E3F644C69227}" srcOrd="0" destOrd="0" parTransId="{070C36B6-CFEF-452C-8BFF-ED16639CFC5B}" sibTransId="{D294AA2E-9689-4154-B275-B2B0925D37A3}"/>
    <dgm:cxn modelId="{ECF8BBDE-0F7E-47C3-8029-3AB1FF184CC9}" type="presOf" srcId="{8B586ADC-2803-4B2B-AC92-955058E5D31E}" destId="{0CA8B52B-6E77-4DE8-9D6A-7B35E5771F81}" srcOrd="1" destOrd="0" presId="urn:microsoft.com/office/officeart/2005/8/layout/cycle4"/>
    <dgm:cxn modelId="{37E3F88B-40D7-4735-B3C0-3B04457748AD}" type="presOf" srcId="{E2929DA4-A0D8-45B9-97CC-E3F644C69227}" destId="{E172D05F-D8F7-4057-9114-606E5A5ED3C6}" srcOrd="1" destOrd="0" presId="urn:microsoft.com/office/officeart/2005/8/layout/cycle4"/>
    <dgm:cxn modelId="{A666C2E9-D430-4F9D-B60B-C7488E645164}" type="presOf" srcId="{825CAA92-4795-4989-B6AE-FD9F4EC3E273}" destId="{0CA8B52B-6E77-4DE8-9D6A-7B35E5771F81}" srcOrd="1" destOrd="1" presId="urn:microsoft.com/office/officeart/2005/8/layout/cycle4"/>
    <dgm:cxn modelId="{0A23E1C5-867D-4019-802E-3388DC0F48BC}" srcId="{A8F0EFAD-1981-4435-9951-700019ADB70E}" destId="{ABA80A2D-6CFF-49E5-BB2D-35CB9EB06BC8}" srcOrd="0" destOrd="0" parTransId="{38BF159A-80AA-4BBE-99F5-1C20F115471C}" sibTransId="{7A94D254-737D-4499-B9F1-D45B015A7A29}"/>
    <dgm:cxn modelId="{E3574302-53EA-40E8-B1B9-CD9738C8E458}" srcId="{37EB4E1E-743E-430C-BAFA-0FF5D1CF4576}" destId="{BE3E2A88-0C04-4E90-A6FE-C61679A2E2AF}" srcOrd="1" destOrd="0" parTransId="{722890C8-1426-4BC0-8A0B-979DF0C8D137}" sibTransId="{1F3AE61D-C8F9-4153-B0B7-28B6BD0E685E}"/>
    <dgm:cxn modelId="{17CBDB34-2F9D-4D8B-95A1-F6E3E9887867}" type="presOf" srcId="{B2FCF1C5-0DB4-410D-AE6E-1142F31DF85C}" destId="{C88ABE66-9F52-4BEA-A1EB-12C7C5BF6018}" srcOrd="0" destOrd="1" presId="urn:microsoft.com/office/officeart/2005/8/layout/cycle4"/>
    <dgm:cxn modelId="{A5808EFD-5EE9-47D9-8AE7-8684B32322B8}" srcId="{DA158582-80F1-4A64-BEBA-B1D7BB9DF250}" destId="{825CAA92-4795-4989-B6AE-FD9F4EC3E273}" srcOrd="1" destOrd="0" parTransId="{90551B4C-5791-4654-A537-B01789A34CBF}" sibTransId="{35398DA3-79FE-45F3-8CD1-E0E08C3875C9}"/>
    <dgm:cxn modelId="{5775BA0B-238E-4F75-BFAB-D7D289611612}" type="presOf" srcId="{ABA80A2D-6CFF-49E5-BB2D-35CB9EB06BC8}" destId="{205BB84F-8C33-4E18-B57A-D878DAB06BB9}" srcOrd="0" destOrd="0" presId="urn:microsoft.com/office/officeart/2005/8/layout/cycle4"/>
    <dgm:cxn modelId="{3E10A380-6FF4-4EF8-AD23-D3696B14725D}" srcId="{A8F0EFAD-1981-4435-9951-700019ADB70E}" destId="{DA158582-80F1-4A64-BEBA-B1D7BB9DF250}" srcOrd="2" destOrd="0" parTransId="{4EAEB1E2-52CD-4D4A-B709-A73DC2C118A2}" sibTransId="{74D8216A-AAA2-45E8-92D7-82801DF340B2}"/>
    <dgm:cxn modelId="{21555772-FE97-417D-B483-C3604750FF04}" type="presOf" srcId="{E1C0CB11-D122-4E14-8BFA-8DACF95B153E}" destId="{0CA8B52B-6E77-4DE8-9D6A-7B35E5771F81}" srcOrd="1" destOrd="2" presId="urn:microsoft.com/office/officeart/2005/8/layout/cycle4"/>
    <dgm:cxn modelId="{491FBAA5-C989-40A2-988C-D2126669F19B}" type="presOf" srcId="{BE3E2A88-0C04-4E90-A6FE-C61679A2E2AF}" destId="{E172D05F-D8F7-4057-9114-606E5A5ED3C6}" srcOrd="1" destOrd="1" presId="urn:microsoft.com/office/officeart/2005/8/layout/cycle4"/>
    <dgm:cxn modelId="{EF0D4AEB-E5D0-47F6-997A-312F428ECFBF}" type="presOf" srcId="{BAB32F68-785B-42C4-B67A-379355D799FE}" destId="{C7017C33-B4CB-4FC4-A149-3599E3E2F02D}" srcOrd="1" destOrd="0" presId="urn:microsoft.com/office/officeart/2005/8/layout/cycle4"/>
    <dgm:cxn modelId="{7FA2D8B3-B199-456B-A9FE-FEB4EF9BFF16}" type="presOf" srcId="{A8F0EFAD-1981-4435-9951-700019ADB70E}" destId="{704B2C70-C2AD-4AE2-9835-B43E8DB33AFD}" srcOrd="0" destOrd="0" presId="urn:microsoft.com/office/officeart/2005/8/layout/cycle4"/>
    <dgm:cxn modelId="{461E42B3-3B9D-47F8-B56A-749D002862F1}" type="presOf" srcId="{B2FCF1C5-0DB4-410D-AE6E-1142F31DF85C}" destId="{624AD96E-766A-42BE-8D88-5C0D6FD0AEF3}" srcOrd="1" destOrd="1" presId="urn:microsoft.com/office/officeart/2005/8/layout/cycle4"/>
    <dgm:cxn modelId="{A0623360-E7C4-42B8-9571-AABC51F3D92E}" type="presParOf" srcId="{704B2C70-C2AD-4AE2-9835-B43E8DB33AFD}" destId="{A6921BEA-DCE3-4E8D-B3D9-C9946746256D}" srcOrd="0" destOrd="0" presId="urn:microsoft.com/office/officeart/2005/8/layout/cycle4"/>
    <dgm:cxn modelId="{8462A804-00F2-414D-8705-A2EEB17AC6B6}" type="presParOf" srcId="{A6921BEA-DCE3-4E8D-B3D9-C9946746256D}" destId="{98ECD3E4-92CE-410A-9294-DD3D4780C1B2}" srcOrd="0" destOrd="0" presId="urn:microsoft.com/office/officeart/2005/8/layout/cycle4"/>
    <dgm:cxn modelId="{3E3D6858-27B4-4D85-B424-92C7448AE9BC}" type="presParOf" srcId="{98ECD3E4-92CE-410A-9294-DD3D4780C1B2}" destId="{C88ABE66-9F52-4BEA-A1EB-12C7C5BF6018}" srcOrd="0" destOrd="0" presId="urn:microsoft.com/office/officeart/2005/8/layout/cycle4"/>
    <dgm:cxn modelId="{2227DA6D-D46B-408A-8D1C-ABB036F72649}" type="presParOf" srcId="{98ECD3E4-92CE-410A-9294-DD3D4780C1B2}" destId="{624AD96E-766A-42BE-8D88-5C0D6FD0AEF3}" srcOrd="1" destOrd="0" presId="urn:microsoft.com/office/officeart/2005/8/layout/cycle4"/>
    <dgm:cxn modelId="{8D93004B-563B-45D2-B5A7-406BB129627D}" type="presParOf" srcId="{A6921BEA-DCE3-4E8D-B3D9-C9946746256D}" destId="{63FA3E37-9D7B-4EFE-8D4F-F13EFDD1B468}" srcOrd="1" destOrd="0" presId="urn:microsoft.com/office/officeart/2005/8/layout/cycle4"/>
    <dgm:cxn modelId="{3FFB3BCD-58A9-461B-BB20-D7217EC8E9C4}" type="presParOf" srcId="{63FA3E37-9D7B-4EFE-8D4F-F13EFDD1B468}" destId="{A666BFFE-9583-4D5E-9C3D-AF31535418E2}" srcOrd="0" destOrd="0" presId="urn:microsoft.com/office/officeart/2005/8/layout/cycle4"/>
    <dgm:cxn modelId="{F4321AB4-F11C-4172-BA26-0571AF025C0C}" type="presParOf" srcId="{63FA3E37-9D7B-4EFE-8D4F-F13EFDD1B468}" destId="{C7017C33-B4CB-4FC4-A149-3599E3E2F02D}" srcOrd="1" destOrd="0" presId="urn:microsoft.com/office/officeart/2005/8/layout/cycle4"/>
    <dgm:cxn modelId="{95495C70-CFAC-48F6-8AF6-BD642479293E}" type="presParOf" srcId="{A6921BEA-DCE3-4E8D-B3D9-C9946746256D}" destId="{69EAF8B7-4071-4C24-A1BC-5ED6BA92B846}" srcOrd="2" destOrd="0" presId="urn:microsoft.com/office/officeart/2005/8/layout/cycle4"/>
    <dgm:cxn modelId="{9C0FFB7D-BC0A-47D1-B7F6-1791078AC75B}" type="presParOf" srcId="{69EAF8B7-4071-4C24-A1BC-5ED6BA92B846}" destId="{EE98209B-27FE-42A1-ACA4-05D75D07E8DE}" srcOrd="0" destOrd="0" presId="urn:microsoft.com/office/officeart/2005/8/layout/cycle4"/>
    <dgm:cxn modelId="{62597396-902B-4154-BCAC-546EAA8C0426}" type="presParOf" srcId="{69EAF8B7-4071-4C24-A1BC-5ED6BA92B846}" destId="{0CA8B52B-6E77-4DE8-9D6A-7B35E5771F81}" srcOrd="1" destOrd="0" presId="urn:microsoft.com/office/officeart/2005/8/layout/cycle4"/>
    <dgm:cxn modelId="{4E70A486-268F-4070-95E7-2888E21DD681}" type="presParOf" srcId="{A6921BEA-DCE3-4E8D-B3D9-C9946746256D}" destId="{43DCDF63-179E-4CB6-8446-9D11FB2F6905}" srcOrd="3" destOrd="0" presId="urn:microsoft.com/office/officeart/2005/8/layout/cycle4"/>
    <dgm:cxn modelId="{B3D01B31-D486-4D94-881B-170D4142E25F}" type="presParOf" srcId="{43DCDF63-179E-4CB6-8446-9D11FB2F6905}" destId="{2D3B337E-84E3-4E5A-A238-AC3EEA2DA094}" srcOrd="0" destOrd="0" presId="urn:microsoft.com/office/officeart/2005/8/layout/cycle4"/>
    <dgm:cxn modelId="{FF46F7B3-144B-4FB2-B9F3-D0CAC8A96C14}" type="presParOf" srcId="{43DCDF63-179E-4CB6-8446-9D11FB2F6905}" destId="{E172D05F-D8F7-4057-9114-606E5A5ED3C6}" srcOrd="1" destOrd="0" presId="urn:microsoft.com/office/officeart/2005/8/layout/cycle4"/>
    <dgm:cxn modelId="{8603A0C1-A94F-4943-A710-11FA984D3F11}" type="presParOf" srcId="{A6921BEA-DCE3-4E8D-B3D9-C9946746256D}" destId="{EE30ADA8-70A7-4279-A0F3-53A5B92589A6}" srcOrd="4" destOrd="0" presId="urn:microsoft.com/office/officeart/2005/8/layout/cycle4"/>
    <dgm:cxn modelId="{1D0BBB7F-752C-4CB2-9231-F2949D9C2CF9}" type="presParOf" srcId="{704B2C70-C2AD-4AE2-9835-B43E8DB33AFD}" destId="{6B7025AD-E865-48CD-86DD-F2D643EB1A19}" srcOrd="1" destOrd="0" presId="urn:microsoft.com/office/officeart/2005/8/layout/cycle4"/>
    <dgm:cxn modelId="{4BAEF457-7723-4EE1-9240-9F1E2AFFFD74}" type="presParOf" srcId="{6B7025AD-E865-48CD-86DD-F2D643EB1A19}" destId="{205BB84F-8C33-4E18-B57A-D878DAB06BB9}" srcOrd="0" destOrd="0" presId="urn:microsoft.com/office/officeart/2005/8/layout/cycle4"/>
    <dgm:cxn modelId="{FE1D1EB9-DD9B-4DD9-9F0A-265ADFC8D3FA}" type="presParOf" srcId="{6B7025AD-E865-48CD-86DD-F2D643EB1A19}" destId="{B54F4477-0734-4184-BAD7-97974E7AC84C}" srcOrd="1" destOrd="0" presId="urn:microsoft.com/office/officeart/2005/8/layout/cycle4"/>
    <dgm:cxn modelId="{B9B0F4E1-DC73-4319-86F0-77206315E6B5}" type="presParOf" srcId="{6B7025AD-E865-48CD-86DD-F2D643EB1A19}" destId="{59C0DF79-D19B-4C34-92A3-0E4CD0E3ADFF}" srcOrd="2" destOrd="0" presId="urn:microsoft.com/office/officeart/2005/8/layout/cycle4"/>
    <dgm:cxn modelId="{EFA46E51-2B6F-49F1-A645-F81B2E89EABA}" type="presParOf" srcId="{6B7025AD-E865-48CD-86DD-F2D643EB1A19}" destId="{450DC924-0EB9-4AF6-BFDE-E18F042836B6}" srcOrd="3" destOrd="0" presId="urn:microsoft.com/office/officeart/2005/8/layout/cycle4"/>
    <dgm:cxn modelId="{E0F8CFF8-A441-4360-BC17-B2AB21491BC7}" type="presParOf" srcId="{6B7025AD-E865-48CD-86DD-F2D643EB1A19}" destId="{B384C3DB-A99F-46A5-ADDD-086D06235E7A}" srcOrd="4" destOrd="0" presId="urn:microsoft.com/office/officeart/2005/8/layout/cycle4"/>
    <dgm:cxn modelId="{505E9797-E7C2-487D-9C3A-7032B611B6BA}" type="presParOf" srcId="{704B2C70-C2AD-4AE2-9835-B43E8DB33AFD}" destId="{3C5ECFAD-1AD4-4421-AAC5-67F41629909D}" srcOrd="2" destOrd="0" presId="urn:microsoft.com/office/officeart/2005/8/layout/cycle4"/>
    <dgm:cxn modelId="{7331CE68-9EF5-4CA4-90B4-E2B9F72647F0}" type="presParOf" srcId="{704B2C70-C2AD-4AE2-9835-B43E8DB33AFD}" destId="{78578E3C-1A1A-46ED-AA0B-1B0EF844C679}"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923972-22D6-4229-97B9-284C9637BD7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4A847B14-3E1E-4858-8DB8-BFA27ABE6989}">
      <dgm:prSet phldrT="[Text]"/>
      <dgm:spPr/>
      <dgm:t>
        <a:bodyPr/>
        <a:lstStyle/>
        <a:p>
          <a:r>
            <a:rPr lang="en-CA" dirty="0"/>
            <a:t>Mapping is just one piece of the puzzle</a:t>
          </a:r>
        </a:p>
      </dgm:t>
    </dgm:pt>
    <dgm:pt modelId="{BAC5A227-EE01-48D7-8ADC-3E05CE199213}" type="parTrans" cxnId="{67289EBF-555D-49F1-8E4F-254AF22D8142}">
      <dgm:prSet/>
      <dgm:spPr/>
      <dgm:t>
        <a:bodyPr/>
        <a:lstStyle/>
        <a:p>
          <a:endParaRPr lang="en-CA"/>
        </a:p>
      </dgm:t>
    </dgm:pt>
    <dgm:pt modelId="{33DA301A-B444-4AA0-81F8-315CA5D226A4}" type="sibTrans" cxnId="{67289EBF-555D-49F1-8E4F-254AF22D8142}">
      <dgm:prSet/>
      <dgm:spPr/>
      <dgm:t>
        <a:bodyPr/>
        <a:lstStyle/>
        <a:p>
          <a:endParaRPr lang="en-CA"/>
        </a:p>
      </dgm:t>
    </dgm:pt>
    <dgm:pt modelId="{6C101464-93EE-4E25-BCB1-C4E3935646E1}" type="pres">
      <dgm:prSet presAssocID="{2B923972-22D6-4229-97B9-284C9637BD73}" presName="diagram" presStyleCnt="0">
        <dgm:presLayoutVars>
          <dgm:dir/>
          <dgm:resizeHandles val="exact"/>
        </dgm:presLayoutVars>
      </dgm:prSet>
      <dgm:spPr/>
      <dgm:t>
        <a:bodyPr/>
        <a:lstStyle/>
        <a:p>
          <a:endParaRPr lang="en-US"/>
        </a:p>
      </dgm:t>
    </dgm:pt>
    <dgm:pt modelId="{ADE6285A-F01F-4508-9FAE-C17E6AABD7F9}" type="pres">
      <dgm:prSet presAssocID="{4A847B14-3E1E-4858-8DB8-BFA27ABE6989}" presName="node" presStyleLbl="node1" presStyleIdx="0" presStyleCnt="1" custScaleX="172681" custLinFactNeighborX="-6797" custLinFactNeighborY="-28665">
        <dgm:presLayoutVars>
          <dgm:bulletEnabled val="1"/>
        </dgm:presLayoutVars>
      </dgm:prSet>
      <dgm:spPr/>
      <dgm:t>
        <a:bodyPr/>
        <a:lstStyle/>
        <a:p>
          <a:endParaRPr lang="en-US"/>
        </a:p>
      </dgm:t>
    </dgm:pt>
  </dgm:ptLst>
  <dgm:cxnLst>
    <dgm:cxn modelId="{AEDE07DE-B17A-4204-B46B-D6E0570D8BB0}" type="presOf" srcId="{4A847B14-3E1E-4858-8DB8-BFA27ABE6989}" destId="{ADE6285A-F01F-4508-9FAE-C17E6AABD7F9}" srcOrd="0" destOrd="0" presId="urn:microsoft.com/office/officeart/2005/8/layout/default"/>
    <dgm:cxn modelId="{A15EBC24-1BCE-4EA9-A9E6-CF4D2A2B8D28}" type="presOf" srcId="{2B923972-22D6-4229-97B9-284C9637BD73}" destId="{6C101464-93EE-4E25-BCB1-C4E3935646E1}" srcOrd="0" destOrd="0" presId="urn:microsoft.com/office/officeart/2005/8/layout/default"/>
    <dgm:cxn modelId="{67289EBF-555D-49F1-8E4F-254AF22D8142}" srcId="{2B923972-22D6-4229-97B9-284C9637BD73}" destId="{4A847B14-3E1E-4858-8DB8-BFA27ABE6989}" srcOrd="0" destOrd="0" parTransId="{BAC5A227-EE01-48D7-8ADC-3E05CE199213}" sibTransId="{33DA301A-B444-4AA0-81F8-315CA5D226A4}"/>
    <dgm:cxn modelId="{340793BB-5414-4C3C-AAEC-A0AEF8E624BE}" type="presParOf" srcId="{6C101464-93EE-4E25-BCB1-C4E3935646E1}" destId="{ADE6285A-F01F-4508-9FAE-C17E6AABD7F9}" srcOrd="0"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BB659B-1269-40ED-8215-BD72A96F6002}" type="doc">
      <dgm:prSet loTypeId="urn:microsoft.com/office/officeart/2005/8/layout/vList3" loCatId="list" qsTypeId="urn:microsoft.com/office/officeart/2005/8/quickstyle/simple1" qsCatId="simple" csTypeId="urn:microsoft.com/office/officeart/2005/8/colors/accent1_2" csCatId="accent1" phldr="1"/>
      <dgm:spPr/>
    </dgm:pt>
    <dgm:pt modelId="{849BD441-72E6-4FA7-AADA-4DE1196C001D}">
      <dgm:prSet phldrT="[Text]" custT="1"/>
      <dgm:spPr>
        <a:solidFill>
          <a:schemeClr val="accent3"/>
        </a:solidFill>
      </dgm:spPr>
      <dgm:t>
        <a:bodyPr/>
        <a:lstStyle/>
        <a:p>
          <a:r>
            <a:rPr lang="en-US" sz="2400" b="1" dirty="0" smtClean="0">
              <a:latin typeface="+mj-lt"/>
            </a:rPr>
            <a:t>Collaboration &amp; Accessibility</a:t>
          </a:r>
          <a:endParaRPr lang="en-US" sz="2400" b="1" dirty="0">
            <a:latin typeface="+mj-lt"/>
          </a:endParaRPr>
        </a:p>
      </dgm:t>
    </dgm:pt>
    <dgm:pt modelId="{7E06C9DA-7DC5-4D18-9F31-78AFB118470B}" type="parTrans" cxnId="{ED185CEC-4318-418C-B387-E8D3D419C9D6}">
      <dgm:prSet/>
      <dgm:spPr/>
      <dgm:t>
        <a:bodyPr/>
        <a:lstStyle/>
        <a:p>
          <a:endParaRPr lang="en-US"/>
        </a:p>
      </dgm:t>
    </dgm:pt>
    <dgm:pt modelId="{B7D91F05-1C02-4DF9-AC59-D4FF044EC7B3}" type="sibTrans" cxnId="{ED185CEC-4318-418C-B387-E8D3D419C9D6}">
      <dgm:prSet/>
      <dgm:spPr/>
      <dgm:t>
        <a:bodyPr/>
        <a:lstStyle/>
        <a:p>
          <a:endParaRPr lang="en-US"/>
        </a:p>
      </dgm:t>
    </dgm:pt>
    <dgm:pt modelId="{696D342E-1F62-4E90-98A8-556BBBAC8A9C}">
      <dgm:prSet phldrT="[Text]" custT="1"/>
      <dgm:spPr>
        <a:solidFill>
          <a:schemeClr val="accent2"/>
        </a:solidFill>
      </dgm:spPr>
      <dgm:t>
        <a:bodyPr/>
        <a:lstStyle/>
        <a:p>
          <a:r>
            <a:rPr lang="en-US" sz="2400" b="1" dirty="0" smtClean="0">
              <a:latin typeface="+mj-lt"/>
            </a:rPr>
            <a:t>Understanding &amp; Monitoring</a:t>
          </a:r>
          <a:endParaRPr lang="en-US" sz="2400" b="1" dirty="0">
            <a:latin typeface="+mj-lt"/>
          </a:endParaRPr>
        </a:p>
      </dgm:t>
    </dgm:pt>
    <dgm:pt modelId="{6FB58F46-1CD7-4487-8E9D-4E2DD6F45C25}" type="parTrans" cxnId="{9427F1D7-AB35-4631-A713-BA6D3E98BF44}">
      <dgm:prSet/>
      <dgm:spPr/>
      <dgm:t>
        <a:bodyPr/>
        <a:lstStyle/>
        <a:p>
          <a:endParaRPr lang="en-US"/>
        </a:p>
      </dgm:t>
    </dgm:pt>
    <dgm:pt modelId="{65CAA19D-FDCC-4314-9340-AFA6DEC20DEE}" type="sibTrans" cxnId="{9427F1D7-AB35-4631-A713-BA6D3E98BF44}">
      <dgm:prSet/>
      <dgm:spPr/>
      <dgm:t>
        <a:bodyPr/>
        <a:lstStyle/>
        <a:p>
          <a:endParaRPr lang="en-US"/>
        </a:p>
      </dgm:t>
    </dgm:pt>
    <dgm:pt modelId="{952ACEF2-AAFB-4851-9895-CA5571A06579}">
      <dgm:prSet phldrT="[Text]" custT="1"/>
      <dgm:spPr>
        <a:solidFill>
          <a:schemeClr val="accent6"/>
        </a:solidFill>
      </dgm:spPr>
      <dgm:t>
        <a:bodyPr/>
        <a:lstStyle/>
        <a:p>
          <a:r>
            <a:rPr lang="en-US" sz="2400" b="1" dirty="0" smtClean="0">
              <a:latin typeface="+mj-lt"/>
            </a:rPr>
            <a:t>Management &amp; Protection</a:t>
          </a:r>
          <a:endParaRPr lang="en-US" sz="2400" b="1" dirty="0">
            <a:latin typeface="+mj-lt"/>
          </a:endParaRPr>
        </a:p>
      </dgm:t>
    </dgm:pt>
    <dgm:pt modelId="{B559E3F1-25C2-48E1-9A60-D7128A346B54}" type="parTrans" cxnId="{E177093E-E811-4BF3-A5E1-F89F31381749}">
      <dgm:prSet/>
      <dgm:spPr/>
      <dgm:t>
        <a:bodyPr/>
        <a:lstStyle/>
        <a:p>
          <a:endParaRPr lang="en-US"/>
        </a:p>
      </dgm:t>
    </dgm:pt>
    <dgm:pt modelId="{42239740-F001-4900-8FFE-6787B8C446A6}" type="sibTrans" cxnId="{E177093E-E811-4BF3-A5E1-F89F31381749}">
      <dgm:prSet/>
      <dgm:spPr/>
      <dgm:t>
        <a:bodyPr/>
        <a:lstStyle/>
        <a:p>
          <a:endParaRPr lang="en-US"/>
        </a:p>
      </dgm:t>
    </dgm:pt>
    <dgm:pt modelId="{D0DAD193-0B6D-4B44-A020-A6E713B24E5E}">
      <dgm:prSet phldrT="[Text]" custT="1"/>
      <dgm:spPr/>
      <dgm:t>
        <a:bodyPr/>
        <a:lstStyle/>
        <a:p>
          <a:r>
            <a:rPr lang="en-US" sz="2400" b="1" dirty="0" smtClean="0">
              <a:latin typeface="+mj-lt"/>
            </a:rPr>
            <a:t>Education &amp; Awareness</a:t>
          </a:r>
          <a:endParaRPr lang="en-US" sz="2400" b="1" dirty="0">
            <a:latin typeface="+mj-lt"/>
          </a:endParaRPr>
        </a:p>
      </dgm:t>
    </dgm:pt>
    <dgm:pt modelId="{304E49BB-F033-4F45-A9C1-609012C0176B}" type="parTrans" cxnId="{75FF4058-FEF5-452D-991F-8E878B4274E2}">
      <dgm:prSet/>
      <dgm:spPr/>
      <dgm:t>
        <a:bodyPr/>
        <a:lstStyle/>
        <a:p>
          <a:endParaRPr lang="en-US"/>
        </a:p>
      </dgm:t>
    </dgm:pt>
    <dgm:pt modelId="{27BFB104-9AB2-4588-BCE3-148E791198B7}" type="sibTrans" cxnId="{75FF4058-FEF5-452D-991F-8E878B4274E2}">
      <dgm:prSet/>
      <dgm:spPr/>
      <dgm:t>
        <a:bodyPr/>
        <a:lstStyle/>
        <a:p>
          <a:endParaRPr lang="en-US"/>
        </a:p>
      </dgm:t>
    </dgm:pt>
    <dgm:pt modelId="{F36A560B-C8E7-46A5-A002-4B199176BECC}">
      <dgm:prSet phldrT="[Text]"/>
      <dgm:spPr/>
      <dgm:t>
        <a:bodyPr/>
        <a:lstStyle/>
        <a:p>
          <a:r>
            <a:rPr lang="en-US" sz="1500" dirty="0" smtClean="0"/>
            <a:t>Classroom presentations and community outreach</a:t>
          </a:r>
          <a:endParaRPr lang="en-US" sz="1500" dirty="0"/>
        </a:p>
      </dgm:t>
    </dgm:pt>
    <dgm:pt modelId="{B151737A-3067-4997-93AA-AA977B27A44E}" type="parTrans" cxnId="{9B71562B-ED28-44EA-91C7-1868CC526075}">
      <dgm:prSet/>
      <dgm:spPr/>
      <dgm:t>
        <a:bodyPr/>
        <a:lstStyle/>
        <a:p>
          <a:endParaRPr lang="en-US"/>
        </a:p>
      </dgm:t>
    </dgm:pt>
    <dgm:pt modelId="{E2A31E25-6005-4318-B22F-E0E7441F0841}" type="sibTrans" cxnId="{9B71562B-ED28-44EA-91C7-1868CC526075}">
      <dgm:prSet/>
      <dgm:spPr/>
      <dgm:t>
        <a:bodyPr/>
        <a:lstStyle/>
        <a:p>
          <a:endParaRPr lang="en-US"/>
        </a:p>
      </dgm:t>
    </dgm:pt>
    <dgm:pt modelId="{024BD309-9FEF-4BC1-BE2A-7E86CD65143D}">
      <dgm:prSet phldrT="[Text]"/>
      <dgm:spPr>
        <a:solidFill>
          <a:schemeClr val="accent6"/>
        </a:solidFill>
      </dgm:spPr>
      <dgm:t>
        <a:bodyPr/>
        <a:lstStyle/>
        <a:p>
          <a:r>
            <a:rPr lang="en-US" sz="1500" dirty="0" smtClean="0"/>
            <a:t>Guidance</a:t>
          </a:r>
          <a:endParaRPr lang="en-US" sz="1500" dirty="0"/>
        </a:p>
      </dgm:t>
    </dgm:pt>
    <dgm:pt modelId="{09DBAF67-4B30-455D-9824-4DE934C91D7F}" type="parTrans" cxnId="{282108C1-32A3-4FBF-B0C5-38818E4A9893}">
      <dgm:prSet/>
      <dgm:spPr/>
      <dgm:t>
        <a:bodyPr/>
        <a:lstStyle/>
        <a:p>
          <a:endParaRPr lang="en-US"/>
        </a:p>
      </dgm:t>
    </dgm:pt>
    <dgm:pt modelId="{6C43D824-D8F5-4930-A5AC-7B8744B7921A}" type="sibTrans" cxnId="{282108C1-32A3-4FBF-B0C5-38818E4A9893}">
      <dgm:prSet/>
      <dgm:spPr/>
      <dgm:t>
        <a:bodyPr/>
        <a:lstStyle/>
        <a:p>
          <a:endParaRPr lang="en-US"/>
        </a:p>
      </dgm:t>
    </dgm:pt>
    <dgm:pt modelId="{EE577BEF-E524-4703-BD4C-C6CBF98FB006}">
      <dgm:prSet phldrT="[Text]"/>
      <dgm:spPr>
        <a:solidFill>
          <a:schemeClr val="accent6"/>
        </a:solidFill>
      </dgm:spPr>
      <dgm:t>
        <a:bodyPr/>
        <a:lstStyle/>
        <a:p>
          <a:r>
            <a:rPr lang="en-US" sz="1500" dirty="0" smtClean="0"/>
            <a:t>Regulation</a:t>
          </a:r>
          <a:endParaRPr lang="en-US" sz="1500" dirty="0"/>
        </a:p>
      </dgm:t>
    </dgm:pt>
    <dgm:pt modelId="{1B023995-4464-4310-91CE-F2277C730968}" type="parTrans" cxnId="{48519D7C-082F-47CB-8931-1B9305B8B350}">
      <dgm:prSet/>
      <dgm:spPr/>
      <dgm:t>
        <a:bodyPr/>
        <a:lstStyle/>
        <a:p>
          <a:endParaRPr lang="en-US"/>
        </a:p>
      </dgm:t>
    </dgm:pt>
    <dgm:pt modelId="{6EB86282-6C06-4295-B293-6E023AD29CB7}" type="sibTrans" cxnId="{48519D7C-082F-47CB-8931-1B9305B8B350}">
      <dgm:prSet/>
      <dgm:spPr/>
      <dgm:t>
        <a:bodyPr/>
        <a:lstStyle/>
        <a:p>
          <a:endParaRPr lang="en-US"/>
        </a:p>
      </dgm:t>
    </dgm:pt>
    <dgm:pt modelId="{E692042A-D37B-4FC3-B818-FBF062FB0576}">
      <dgm:prSet phldrT="[Text]"/>
      <dgm:spPr>
        <a:solidFill>
          <a:schemeClr val="accent6"/>
        </a:solidFill>
      </dgm:spPr>
      <dgm:t>
        <a:bodyPr/>
        <a:lstStyle/>
        <a:p>
          <a:r>
            <a:rPr lang="en-US" sz="1500" dirty="0" smtClean="0"/>
            <a:t>Technical reviews</a:t>
          </a:r>
          <a:endParaRPr lang="en-US" sz="1500" dirty="0"/>
        </a:p>
      </dgm:t>
    </dgm:pt>
    <dgm:pt modelId="{19602F31-9520-4288-A30A-7947D89EE4FF}" type="parTrans" cxnId="{2D9739E4-D945-4944-ACAF-616A7493365A}">
      <dgm:prSet/>
      <dgm:spPr/>
      <dgm:t>
        <a:bodyPr/>
        <a:lstStyle/>
        <a:p>
          <a:endParaRPr lang="en-US"/>
        </a:p>
      </dgm:t>
    </dgm:pt>
    <dgm:pt modelId="{00FA28E3-54BD-481A-A641-75312C42B775}" type="sibTrans" cxnId="{2D9739E4-D945-4944-ACAF-616A7493365A}">
      <dgm:prSet/>
      <dgm:spPr/>
      <dgm:t>
        <a:bodyPr/>
        <a:lstStyle/>
        <a:p>
          <a:endParaRPr lang="en-US"/>
        </a:p>
      </dgm:t>
    </dgm:pt>
    <dgm:pt modelId="{BD5B3E3A-E0E5-4617-BDB7-6F6E8660874E}">
      <dgm:prSet phldrT="[Text]"/>
      <dgm:spPr>
        <a:solidFill>
          <a:schemeClr val="accent2"/>
        </a:solidFill>
      </dgm:spPr>
      <dgm:t>
        <a:bodyPr/>
        <a:lstStyle/>
        <a:p>
          <a:r>
            <a:rPr lang="en-US" sz="1500" dirty="0" smtClean="0"/>
            <a:t>Yukon Observation Well Network</a:t>
          </a:r>
          <a:endParaRPr lang="en-US" sz="1500" dirty="0"/>
        </a:p>
      </dgm:t>
    </dgm:pt>
    <dgm:pt modelId="{23FC23F1-186D-40CF-A82E-1B893BF41F0A}" type="parTrans" cxnId="{20CD3174-FB24-4D86-8B2C-6DAAF63F307B}">
      <dgm:prSet/>
      <dgm:spPr/>
      <dgm:t>
        <a:bodyPr/>
        <a:lstStyle/>
        <a:p>
          <a:endParaRPr lang="en-US"/>
        </a:p>
      </dgm:t>
    </dgm:pt>
    <dgm:pt modelId="{7863F3EE-0706-4CD9-BCEB-E87E8620FA5C}" type="sibTrans" cxnId="{20CD3174-FB24-4D86-8B2C-6DAAF63F307B}">
      <dgm:prSet/>
      <dgm:spPr/>
      <dgm:t>
        <a:bodyPr/>
        <a:lstStyle/>
        <a:p>
          <a:endParaRPr lang="en-US"/>
        </a:p>
      </dgm:t>
    </dgm:pt>
    <dgm:pt modelId="{B59FAB7D-FDB2-457D-A9CC-6A8BC26AE045}">
      <dgm:prSet phldrT="[Text]"/>
      <dgm:spPr>
        <a:solidFill>
          <a:schemeClr val="accent2"/>
        </a:solidFill>
      </dgm:spPr>
      <dgm:t>
        <a:bodyPr/>
        <a:lstStyle/>
        <a:p>
          <a:r>
            <a:rPr lang="en-US" sz="1500" dirty="0" smtClean="0"/>
            <a:t>Aquifer mapping</a:t>
          </a:r>
          <a:endParaRPr lang="en-US" sz="1500" dirty="0"/>
        </a:p>
      </dgm:t>
    </dgm:pt>
    <dgm:pt modelId="{51A7D78B-657B-48F2-8F86-0A7BC9C5E65E}" type="parTrans" cxnId="{72E39ADD-ED22-46EB-B618-8D61E5806B30}">
      <dgm:prSet/>
      <dgm:spPr/>
      <dgm:t>
        <a:bodyPr/>
        <a:lstStyle/>
        <a:p>
          <a:endParaRPr lang="en-US"/>
        </a:p>
      </dgm:t>
    </dgm:pt>
    <dgm:pt modelId="{826756C5-431A-44BD-B46A-8D9BAFC49599}" type="sibTrans" cxnId="{72E39ADD-ED22-46EB-B618-8D61E5806B30}">
      <dgm:prSet/>
      <dgm:spPr/>
      <dgm:t>
        <a:bodyPr/>
        <a:lstStyle/>
        <a:p>
          <a:endParaRPr lang="en-US"/>
        </a:p>
      </dgm:t>
    </dgm:pt>
    <dgm:pt modelId="{5650E653-F407-4BAE-BF64-DD49B4769888}">
      <dgm:prSet phldrT="[Text]"/>
      <dgm:spPr>
        <a:solidFill>
          <a:schemeClr val="accent2"/>
        </a:solidFill>
      </dgm:spPr>
      <dgm:t>
        <a:bodyPr/>
        <a:lstStyle/>
        <a:p>
          <a:r>
            <a:rPr lang="en-US" sz="1500" dirty="0" smtClean="0"/>
            <a:t>Targeted projects</a:t>
          </a:r>
          <a:endParaRPr lang="en-US" sz="1500" dirty="0"/>
        </a:p>
      </dgm:t>
    </dgm:pt>
    <dgm:pt modelId="{FBF66D1C-50EA-4339-AB9C-0C8A0FDDBAAB}" type="parTrans" cxnId="{230966DA-CF1A-4E95-8A15-CDDEDD8617A4}">
      <dgm:prSet/>
      <dgm:spPr/>
      <dgm:t>
        <a:bodyPr/>
        <a:lstStyle/>
        <a:p>
          <a:endParaRPr lang="en-US"/>
        </a:p>
      </dgm:t>
    </dgm:pt>
    <dgm:pt modelId="{E1E5C83B-FC1F-4DBC-9AFC-D81DD22144F7}" type="sibTrans" cxnId="{230966DA-CF1A-4E95-8A15-CDDEDD8617A4}">
      <dgm:prSet/>
      <dgm:spPr/>
      <dgm:t>
        <a:bodyPr/>
        <a:lstStyle/>
        <a:p>
          <a:endParaRPr lang="en-US"/>
        </a:p>
      </dgm:t>
    </dgm:pt>
    <dgm:pt modelId="{A29AA756-A7AB-4F6B-990D-07BBF147F8EF}">
      <dgm:prSet custT="1"/>
      <dgm:spPr/>
      <dgm:t>
        <a:bodyPr/>
        <a:lstStyle/>
        <a:p>
          <a:r>
            <a:rPr lang="en-US" sz="1500" dirty="0" smtClean="0"/>
            <a:t>Workshop on Hydrogeology in Yukon</a:t>
          </a:r>
          <a:endParaRPr lang="en-US" sz="1500" dirty="0"/>
        </a:p>
      </dgm:t>
    </dgm:pt>
    <dgm:pt modelId="{1E76DFD1-E3C5-44D6-AE14-B1C19F706DC2}" type="parTrans" cxnId="{341B72B0-6DE1-42EC-853A-C078C6BBD16F}">
      <dgm:prSet/>
      <dgm:spPr/>
      <dgm:t>
        <a:bodyPr/>
        <a:lstStyle/>
        <a:p>
          <a:endParaRPr lang="en-US"/>
        </a:p>
      </dgm:t>
    </dgm:pt>
    <dgm:pt modelId="{907C2EFE-8465-4878-8CB6-82343BC921A5}" type="sibTrans" cxnId="{341B72B0-6DE1-42EC-853A-C078C6BBD16F}">
      <dgm:prSet/>
      <dgm:spPr/>
      <dgm:t>
        <a:bodyPr/>
        <a:lstStyle/>
        <a:p>
          <a:endParaRPr lang="en-US"/>
        </a:p>
      </dgm:t>
    </dgm:pt>
    <dgm:pt modelId="{AC8CF9E8-CE02-442F-A551-6F5CFC58CAF4}">
      <dgm:prSet custT="1"/>
      <dgm:spPr/>
      <dgm:t>
        <a:bodyPr/>
        <a:lstStyle/>
        <a:p>
          <a:r>
            <a:rPr lang="en-US" sz="1500" dirty="0" smtClean="0"/>
            <a:t>Yukon Water Well Registry</a:t>
          </a:r>
          <a:endParaRPr lang="en-US" sz="1500" dirty="0"/>
        </a:p>
      </dgm:t>
    </dgm:pt>
    <dgm:pt modelId="{CB8C7DE4-1B64-48C0-BAFB-102CC971BC66}" type="parTrans" cxnId="{10717D24-E4B0-4EDF-9357-589DF910CF55}">
      <dgm:prSet/>
      <dgm:spPr/>
      <dgm:t>
        <a:bodyPr/>
        <a:lstStyle/>
        <a:p>
          <a:endParaRPr lang="en-US"/>
        </a:p>
      </dgm:t>
    </dgm:pt>
    <dgm:pt modelId="{A44F987E-C6A0-4ABC-8314-C1028AC68199}" type="sibTrans" cxnId="{10717D24-E4B0-4EDF-9357-589DF910CF55}">
      <dgm:prSet/>
      <dgm:spPr/>
      <dgm:t>
        <a:bodyPr/>
        <a:lstStyle/>
        <a:p>
          <a:endParaRPr lang="en-US"/>
        </a:p>
      </dgm:t>
    </dgm:pt>
    <dgm:pt modelId="{9009755D-0093-4F99-A4EA-7BBF55863CD8}">
      <dgm:prSet custT="1"/>
      <dgm:spPr/>
      <dgm:t>
        <a:bodyPr/>
        <a:lstStyle/>
        <a:p>
          <a:r>
            <a:rPr lang="en-US" sz="1500" dirty="0" smtClean="0"/>
            <a:t>Yukon Water Data Catalogue</a:t>
          </a:r>
          <a:endParaRPr lang="en-US" sz="1500" dirty="0"/>
        </a:p>
      </dgm:t>
    </dgm:pt>
    <dgm:pt modelId="{B8F03C2E-B9A9-4A71-AC4B-095D3E727BFD}" type="parTrans" cxnId="{ABB5A7EC-A016-4AD5-9319-89178CA59EB6}">
      <dgm:prSet/>
      <dgm:spPr/>
      <dgm:t>
        <a:bodyPr/>
        <a:lstStyle/>
        <a:p>
          <a:endParaRPr lang="en-US"/>
        </a:p>
      </dgm:t>
    </dgm:pt>
    <dgm:pt modelId="{1CD83031-734A-431C-BCA5-27D47EE5DDFC}" type="sibTrans" cxnId="{ABB5A7EC-A016-4AD5-9319-89178CA59EB6}">
      <dgm:prSet/>
      <dgm:spPr/>
      <dgm:t>
        <a:bodyPr/>
        <a:lstStyle/>
        <a:p>
          <a:endParaRPr lang="en-US"/>
        </a:p>
      </dgm:t>
    </dgm:pt>
    <dgm:pt modelId="{60B64B98-C5F1-4CEB-AB99-C74D43F7AA1A}">
      <dgm:prSet custT="1"/>
      <dgm:spPr/>
      <dgm:t>
        <a:bodyPr/>
        <a:lstStyle/>
        <a:p>
          <a:r>
            <a:rPr lang="en-US" sz="1500" dirty="0" smtClean="0"/>
            <a:t>Groundwater Interdepartmental Working Group</a:t>
          </a:r>
          <a:endParaRPr lang="en-US" sz="1500" dirty="0"/>
        </a:p>
      </dgm:t>
    </dgm:pt>
    <dgm:pt modelId="{A7254643-F323-4331-9112-450C54421520}" type="parTrans" cxnId="{576CEF5F-B742-4434-A3FF-3F66D71F7A19}">
      <dgm:prSet/>
      <dgm:spPr/>
      <dgm:t>
        <a:bodyPr/>
        <a:lstStyle/>
        <a:p>
          <a:endParaRPr lang="en-US"/>
        </a:p>
      </dgm:t>
    </dgm:pt>
    <dgm:pt modelId="{353DE7AF-FBF3-414C-9E25-94DD636BC10B}" type="sibTrans" cxnId="{576CEF5F-B742-4434-A3FF-3F66D71F7A19}">
      <dgm:prSet/>
      <dgm:spPr/>
      <dgm:t>
        <a:bodyPr/>
        <a:lstStyle/>
        <a:p>
          <a:endParaRPr lang="en-US"/>
        </a:p>
      </dgm:t>
    </dgm:pt>
    <dgm:pt modelId="{3771AB65-99FA-474E-90EF-A14DB1D058DF}">
      <dgm:prSet custT="1"/>
      <dgm:spPr/>
      <dgm:t>
        <a:bodyPr/>
        <a:lstStyle/>
        <a:p>
          <a:r>
            <a:rPr lang="en-US" sz="1500" dirty="0" smtClean="0"/>
            <a:t>Multi-jurisdictional coordination</a:t>
          </a:r>
          <a:endParaRPr lang="en-US" sz="1500" dirty="0"/>
        </a:p>
      </dgm:t>
    </dgm:pt>
    <dgm:pt modelId="{CD204BA2-523A-45D2-AEDA-93C037C06762}" type="parTrans" cxnId="{50C494DF-F451-4B21-B3EC-89831A6C8A7E}">
      <dgm:prSet/>
      <dgm:spPr/>
      <dgm:t>
        <a:bodyPr/>
        <a:lstStyle/>
        <a:p>
          <a:endParaRPr lang="en-US"/>
        </a:p>
      </dgm:t>
    </dgm:pt>
    <dgm:pt modelId="{363AD2BF-8F23-4549-8238-C7932A517B83}" type="sibTrans" cxnId="{50C494DF-F451-4B21-B3EC-89831A6C8A7E}">
      <dgm:prSet/>
      <dgm:spPr/>
      <dgm:t>
        <a:bodyPr/>
        <a:lstStyle/>
        <a:p>
          <a:endParaRPr lang="en-US"/>
        </a:p>
      </dgm:t>
    </dgm:pt>
    <dgm:pt modelId="{68F76217-7D8F-4BA4-98DE-E92BD4AF8E70}" type="pres">
      <dgm:prSet presAssocID="{CABB659B-1269-40ED-8215-BD72A96F6002}" presName="linearFlow" presStyleCnt="0">
        <dgm:presLayoutVars>
          <dgm:dir/>
          <dgm:resizeHandles val="exact"/>
        </dgm:presLayoutVars>
      </dgm:prSet>
      <dgm:spPr/>
    </dgm:pt>
    <dgm:pt modelId="{253CDBC8-FBEB-4520-BCDE-B61EB1B0142C}" type="pres">
      <dgm:prSet presAssocID="{849BD441-72E6-4FA7-AADA-4DE1196C001D}" presName="composite" presStyleCnt="0"/>
      <dgm:spPr/>
    </dgm:pt>
    <dgm:pt modelId="{C75A2D9B-1A08-4731-A14C-00E0E8DCF135}" type="pres">
      <dgm:prSet presAssocID="{849BD441-72E6-4FA7-AADA-4DE1196C001D}"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91C0965-1BB8-4692-AF77-6F3E808BE494}" type="pres">
      <dgm:prSet presAssocID="{849BD441-72E6-4FA7-AADA-4DE1196C001D}" presName="txShp" presStyleLbl="node1" presStyleIdx="0" presStyleCnt="4" custScaleY="192421">
        <dgm:presLayoutVars>
          <dgm:bulletEnabled val="1"/>
        </dgm:presLayoutVars>
      </dgm:prSet>
      <dgm:spPr/>
      <dgm:t>
        <a:bodyPr/>
        <a:lstStyle/>
        <a:p>
          <a:endParaRPr lang="en-US"/>
        </a:p>
      </dgm:t>
    </dgm:pt>
    <dgm:pt modelId="{EA18A42D-A2FD-4B78-B29D-9DB15C010144}" type="pres">
      <dgm:prSet presAssocID="{B7D91F05-1C02-4DF9-AC59-D4FF044EC7B3}" presName="spacing" presStyleCnt="0"/>
      <dgm:spPr/>
    </dgm:pt>
    <dgm:pt modelId="{374E09D3-E45C-418C-83A6-D5D8723E2871}" type="pres">
      <dgm:prSet presAssocID="{696D342E-1F62-4E90-98A8-556BBBAC8A9C}" presName="composite" presStyleCnt="0"/>
      <dgm:spPr/>
    </dgm:pt>
    <dgm:pt modelId="{306C43E3-9326-4851-AB50-FC7AD954C5B6}" type="pres">
      <dgm:prSet presAssocID="{696D342E-1F62-4E90-98A8-556BBBAC8A9C}"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25C1C7-01DD-4857-A3BD-9E7E69A0E713}" type="pres">
      <dgm:prSet presAssocID="{696D342E-1F62-4E90-98A8-556BBBAC8A9C}" presName="txShp" presStyleLbl="node1" presStyleIdx="1" presStyleCnt="4" custScaleY="138755">
        <dgm:presLayoutVars>
          <dgm:bulletEnabled val="1"/>
        </dgm:presLayoutVars>
      </dgm:prSet>
      <dgm:spPr/>
      <dgm:t>
        <a:bodyPr/>
        <a:lstStyle/>
        <a:p>
          <a:endParaRPr lang="en-US"/>
        </a:p>
      </dgm:t>
    </dgm:pt>
    <dgm:pt modelId="{7091EB34-CA1D-46A6-A017-330119E6BA22}" type="pres">
      <dgm:prSet presAssocID="{65CAA19D-FDCC-4314-9340-AFA6DEC20DEE}" presName="spacing" presStyleCnt="0"/>
      <dgm:spPr/>
    </dgm:pt>
    <dgm:pt modelId="{39D15C41-945B-4101-9267-846C16910870}" type="pres">
      <dgm:prSet presAssocID="{952ACEF2-AAFB-4851-9895-CA5571A06579}" presName="composite" presStyleCnt="0"/>
      <dgm:spPr/>
    </dgm:pt>
    <dgm:pt modelId="{444FA1FC-AA83-4E7F-BD10-B3B962FD7056}" type="pres">
      <dgm:prSet presAssocID="{952ACEF2-AAFB-4851-9895-CA5571A0657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A9DB510-3194-49C5-86FE-51631B00EEA4}" type="pres">
      <dgm:prSet presAssocID="{952ACEF2-AAFB-4851-9895-CA5571A06579}" presName="txShp" presStyleLbl="node1" presStyleIdx="2" presStyleCnt="4" custScaleY="136495">
        <dgm:presLayoutVars>
          <dgm:bulletEnabled val="1"/>
        </dgm:presLayoutVars>
      </dgm:prSet>
      <dgm:spPr/>
      <dgm:t>
        <a:bodyPr/>
        <a:lstStyle/>
        <a:p>
          <a:endParaRPr lang="en-US"/>
        </a:p>
      </dgm:t>
    </dgm:pt>
    <dgm:pt modelId="{CA871C66-F38F-4611-9B8A-3BF69D003A0E}" type="pres">
      <dgm:prSet presAssocID="{42239740-F001-4900-8FFE-6787B8C446A6}" presName="spacing" presStyleCnt="0"/>
      <dgm:spPr/>
    </dgm:pt>
    <dgm:pt modelId="{939B4B6B-6608-4A24-841A-3E5CA1A81A5A}" type="pres">
      <dgm:prSet presAssocID="{D0DAD193-0B6D-4B44-A020-A6E713B24E5E}" presName="composite" presStyleCnt="0"/>
      <dgm:spPr/>
    </dgm:pt>
    <dgm:pt modelId="{2DFB18D4-2B6E-43F1-ADEB-945143027F27}" type="pres">
      <dgm:prSet presAssocID="{D0DAD193-0B6D-4B44-A020-A6E713B24E5E}"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C63BEB5A-5873-499C-A659-D91E1649DD4D}" type="pres">
      <dgm:prSet presAssocID="{D0DAD193-0B6D-4B44-A020-A6E713B24E5E}" presName="txShp" presStyleLbl="node1" presStyleIdx="3" presStyleCnt="4" custScaleY="83862">
        <dgm:presLayoutVars>
          <dgm:bulletEnabled val="1"/>
        </dgm:presLayoutVars>
      </dgm:prSet>
      <dgm:spPr/>
      <dgm:t>
        <a:bodyPr/>
        <a:lstStyle/>
        <a:p>
          <a:endParaRPr lang="en-US"/>
        </a:p>
      </dgm:t>
    </dgm:pt>
  </dgm:ptLst>
  <dgm:cxnLst>
    <dgm:cxn modelId="{10717D24-E4B0-4EDF-9357-589DF910CF55}" srcId="{849BD441-72E6-4FA7-AADA-4DE1196C001D}" destId="{AC8CF9E8-CE02-442F-A551-6F5CFC58CAF4}" srcOrd="1" destOrd="0" parTransId="{CB8C7DE4-1B64-48C0-BAFB-102CC971BC66}" sibTransId="{A44F987E-C6A0-4ABC-8314-C1028AC68199}"/>
    <dgm:cxn modelId="{48519D7C-082F-47CB-8931-1B9305B8B350}" srcId="{952ACEF2-AAFB-4851-9895-CA5571A06579}" destId="{EE577BEF-E524-4703-BD4C-C6CBF98FB006}" srcOrd="1" destOrd="0" parTransId="{1B023995-4464-4310-91CE-F2277C730968}" sibTransId="{6EB86282-6C06-4295-B293-6E023AD29CB7}"/>
    <dgm:cxn modelId="{9B71562B-ED28-44EA-91C7-1868CC526075}" srcId="{D0DAD193-0B6D-4B44-A020-A6E713B24E5E}" destId="{F36A560B-C8E7-46A5-A002-4B199176BECC}" srcOrd="0" destOrd="0" parTransId="{B151737A-3067-4997-93AA-AA977B27A44E}" sibTransId="{E2A31E25-6005-4318-B22F-E0E7441F0841}"/>
    <dgm:cxn modelId="{72E39ADD-ED22-46EB-B618-8D61E5806B30}" srcId="{696D342E-1F62-4E90-98A8-556BBBAC8A9C}" destId="{B59FAB7D-FDB2-457D-A9CC-6A8BC26AE045}" srcOrd="1" destOrd="0" parTransId="{51A7D78B-657B-48F2-8F86-0A7BC9C5E65E}" sibTransId="{826756C5-431A-44BD-B46A-8D9BAFC49599}"/>
    <dgm:cxn modelId="{20CD3174-FB24-4D86-8B2C-6DAAF63F307B}" srcId="{696D342E-1F62-4E90-98A8-556BBBAC8A9C}" destId="{BD5B3E3A-E0E5-4617-BDB7-6F6E8660874E}" srcOrd="0" destOrd="0" parTransId="{23FC23F1-186D-40CF-A82E-1B893BF41F0A}" sibTransId="{7863F3EE-0706-4CD9-BCEB-E87E8620FA5C}"/>
    <dgm:cxn modelId="{F6A06E38-2F48-482E-AA92-A8A0ACBFD18B}" type="presOf" srcId="{F36A560B-C8E7-46A5-A002-4B199176BECC}" destId="{C63BEB5A-5873-499C-A659-D91E1649DD4D}" srcOrd="0" destOrd="1" presId="urn:microsoft.com/office/officeart/2005/8/layout/vList3"/>
    <dgm:cxn modelId="{341B72B0-6DE1-42EC-853A-C078C6BBD16F}" srcId="{849BD441-72E6-4FA7-AADA-4DE1196C001D}" destId="{A29AA756-A7AB-4F6B-990D-07BBF147F8EF}" srcOrd="0" destOrd="0" parTransId="{1E76DFD1-E3C5-44D6-AE14-B1C19F706DC2}" sibTransId="{907C2EFE-8465-4878-8CB6-82343BC921A5}"/>
    <dgm:cxn modelId="{E177093E-E811-4BF3-A5E1-F89F31381749}" srcId="{CABB659B-1269-40ED-8215-BD72A96F6002}" destId="{952ACEF2-AAFB-4851-9895-CA5571A06579}" srcOrd="2" destOrd="0" parTransId="{B559E3F1-25C2-48E1-9A60-D7128A346B54}" sibTransId="{42239740-F001-4900-8FFE-6787B8C446A6}"/>
    <dgm:cxn modelId="{B1C6FE22-8211-410D-835D-091C8C2FA1B9}" type="presOf" srcId="{CABB659B-1269-40ED-8215-BD72A96F6002}" destId="{68F76217-7D8F-4BA4-98DE-E92BD4AF8E70}" srcOrd="0" destOrd="0" presId="urn:microsoft.com/office/officeart/2005/8/layout/vList3"/>
    <dgm:cxn modelId="{75FF4058-FEF5-452D-991F-8E878B4274E2}" srcId="{CABB659B-1269-40ED-8215-BD72A96F6002}" destId="{D0DAD193-0B6D-4B44-A020-A6E713B24E5E}" srcOrd="3" destOrd="0" parTransId="{304E49BB-F033-4F45-A9C1-609012C0176B}" sibTransId="{27BFB104-9AB2-4588-BCE3-148E791198B7}"/>
    <dgm:cxn modelId="{9FD84643-325C-4C68-A5E5-A2ABAF0B3AB8}" type="presOf" srcId="{E692042A-D37B-4FC3-B818-FBF062FB0576}" destId="{2A9DB510-3194-49C5-86FE-51631B00EEA4}" srcOrd="0" destOrd="3" presId="urn:microsoft.com/office/officeart/2005/8/layout/vList3"/>
    <dgm:cxn modelId="{444AFFE6-1B94-4F6A-8F83-ACFF7826721A}" type="presOf" srcId="{024BD309-9FEF-4BC1-BE2A-7E86CD65143D}" destId="{2A9DB510-3194-49C5-86FE-51631B00EEA4}" srcOrd="0" destOrd="1" presId="urn:microsoft.com/office/officeart/2005/8/layout/vList3"/>
    <dgm:cxn modelId="{C66F3B10-DBFA-4B09-847A-E161DB67A68E}" type="presOf" srcId="{3771AB65-99FA-474E-90EF-A14DB1D058DF}" destId="{791C0965-1BB8-4692-AF77-6F3E808BE494}" srcOrd="0" destOrd="4" presId="urn:microsoft.com/office/officeart/2005/8/layout/vList3"/>
    <dgm:cxn modelId="{50C494DF-F451-4B21-B3EC-89831A6C8A7E}" srcId="{849BD441-72E6-4FA7-AADA-4DE1196C001D}" destId="{3771AB65-99FA-474E-90EF-A14DB1D058DF}" srcOrd="3" destOrd="0" parTransId="{CD204BA2-523A-45D2-AEDA-93C037C06762}" sibTransId="{363AD2BF-8F23-4549-8238-C7932A517B83}"/>
    <dgm:cxn modelId="{15AD2B44-C5FD-416E-9811-295A6AA544F6}" type="presOf" srcId="{EE577BEF-E524-4703-BD4C-C6CBF98FB006}" destId="{2A9DB510-3194-49C5-86FE-51631B00EEA4}" srcOrd="0" destOrd="2" presId="urn:microsoft.com/office/officeart/2005/8/layout/vList3"/>
    <dgm:cxn modelId="{5B117EDF-9C77-447B-A068-DFC1BE96A853}" type="presOf" srcId="{B59FAB7D-FDB2-457D-A9CC-6A8BC26AE045}" destId="{D925C1C7-01DD-4857-A3BD-9E7E69A0E713}" srcOrd="0" destOrd="2" presId="urn:microsoft.com/office/officeart/2005/8/layout/vList3"/>
    <dgm:cxn modelId="{30383965-B48A-43BD-B670-32DC8850A431}" type="presOf" srcId="{D0DAD193-0B6D-4B44-A020-A6E713B24E5E}" destId="{C63BEB5A-5873-499C-A659-D91E1649DD4D}" srcOrd="0" destOrd="0" presId="urn:microsoft.com/office/officeart/2005/8/layout/vList3"/>
    <dgm:cxn modelId="{AD89E8CF-79D2-4E8F-A138-A186BBA8D25E}" type="presOf" srcId="{849BD441-72E6-4FA7-AADA-4DE1196C001D}" destId="{791C0965-1BB8-4692-AF77-6F3E808BE494}" srcOrd="0" destOrd="0" presId="urn:microsoft.com/office/officeart/2005/8/layout/vList3"/>
    <dgm:cxn modelId="{9427F1D7-AB35-4631-A713-BA6D3E98BF44}" srcId="{CABB659B-1269-40ED-8215-BD72A96F6002}" destId="{696D342E-1F62-4E90-98A8-556BBBAC8A9C}" srcOrd="1" destOrd="0" parTransId="{6FB58F46-1CD7-4487-8E9D-4E2DD6F45C25}" sibTransId="{65CAA19D-FDCC-4314-9340-AFA6DEC20DEE}"/>
    <dgm:cxn modelId="{282108C1-32A3-4FBF-B0C5-38818E4A9893}" srcId="{952ACEF2-AAFB-4851-9895-CA5571A06579}" destId="{024BD309-9FEF-4BC1-BE2A-7E86CD65143D}" srcOrd="0" destOrd="0" parTransId="{09DBAF67-4B30-455D-9824-4DE934C91D7F}" sibTransId="{6C43D824-D8F5-4930-A5AC-7B8744B7921A}"/>
    <dgm:cxn modelId="{FF715A93-A741-4A5D-BFAF-86AD762270BD}" type="presOf" srcId="{AC8CF9E8-CE02-442F-A551-6F5CFC58CAF4}" destId="{791C0965-1BB8-4692-AF77-6F3E808BE494}" srcOrd="0" destOrd="2" presId="urn:microsoft.com/office/officeart/2005/8/layout/vList3"/>
    <dgm:cxn modelId="{ED185CEC-4318-418C-B387-E8D3D419C9D6}" srcId="{CABB659B-1269-40ED-8215-BD72A96F6002}" destId="{849BD441-72E6-4FA7-AADA-4DE1196C001D}" srcOrd="0" destOrd="0" parTransId="{7E06C9DA-7DC5-4D18-9F31-78AFB118470B}" sibTransId="{B7D91F05-1C02-4DF9-AC59-D4FF044EC7B3}"/>
    <dgm:cxn modelId="{FC60D080-C841-48DB-9FC5-03570D5886E0}" type="presOf" srcId="{5650E653-F407-4BAE-BF64-DD49B4769888}" destId="{D925C1C7-01DD-4857-A3BD-9E7E69A0E713}" srcOrd="0" destOrd="3" presId="urn:microsoft.com/office/officeart/2005/8/layout/vList3"/>
    <dgm:cxn modelId="{576CEF5F-B742-4434-A3FF-3F66D71F7A19}" srcId="{849BD441-72E6-4FA7-AADA-4DE1196C001D}" destId="{60B64B98-C5F1-4CEB-AB99-C74D43F7AA1A}" srcOrd="4" destOrd="0" parTransId="{A7254643-F323-4331-9112-450C54421520}" sibTransId="{353DE7AF-FBF3-414C-9E25-94DD636BC10B}"/>
    <dgm:cxn modelId="{D257D7A2-1AB3-46B7-B738-CDEA8BF2E8CA}" type="presOf" srcId="{BD5B3E3A-E0E5-4617-BDB7-6F6E8660874E}" destId="{D925C1C7-01DD-4857-A3BD-9E7E69A0E713}" srcOrd="0" destOrd="1" presId="urn:microsoft.com/office/officeart/2005/8/layout/vList3"/>
    <dgm:cxn modelId="{1558E819-7857-4AF9-A22D-A66959BDE94B}" type="presOf" srcId="{A29AA756-A7AB-4F6B-990D-07BBF147F8EF}" destId="{791C0965-1BB8-4692-AF77-6F3E808BE494}" srcOrd="0" destOrd="1" presId="urn:microsoft.com/office/officeart/2005/8/layout/vList3"/>
    <dgm:cxn modelId="{0E5FB0BF-1611-4714-A4C1-33C3BE65A4E9}" type="presOf" srcId="{9009755D-0093-4F99-A4EA-7BBF55863CD8}" destId="{791C0965-1BB8-4692-AF77-6F3E808BE494}" srcOrd="0" destOrd="3" presId="urn:microsoft.com/office/officeart/2005/8/layout/vList3"/>
    <dgm:cxn modelId="{ABB5A7EC-A016-4AD5-9319-89178CA59EB6}" srcId="{849BD441-72E6-4FA7-AADA-4DE1196C001D}" destId="{9009755D-0093-4F99-A4EA-7BBF55863CD8}" srcOrd="2" destOrd="0" parTransId="{B8F03C2E-B9A9-4A71-AC4B-095D3E727BFD}" sibTransId="{1CD83031-734A-431C-BCA5-27D47EE5DDFC}"/>
    <dgm:cxn modelId="{6AA0E69A-7282-4B03-89DD-F679B55965CE}" type="presOf" srcId="{952ACEF2-AAFB-4851-9895-CA5571A06579}" destId="{2A9DB510-3194-49C5-86FE-51631B00EEA4}" srcOrd="0" destOrd="0" presId="urn:microsoft.com/office/officeart/2005/8/layout/vList3"/>
    <dgm:cxn modelId="{230966DA-CF1A-4E95-8A15-CDDEDD8617A4}" srcId="{696D342E-1F62-4E90-98A8-556BBBAC8A9C}" destId="{5650E653-F407-4BAE-BF64-DD49B4769888}" srcOrd="2" destOrd="0" parTransId="{FBF66D1C-50EA-4339-AB9C-0C8A0FDDBAAB}" sibTransId="{E1E5C83B-FC1F-4DBC-9AFC-D81DD22144F7}"/>
    <dgm:cxn modelId="{22D49F38-F7EB-4E15-8315-698F4E93496E}" type="presOf" srcId="{60B64B98-C5F1-4CEB-AB99-C74D43F7AA1A}" destId="{791C0965-1BB8-4692-AF77-6F3E808BE494}" srcOrd="0" destOrd="5" presId="urn:microsoft.com/office/officeart/2005/8/layout/vList3"/>
    <dgm:cxn modelId="{2D9739E4-D945-4944-ACAF-616A7493365A}" srcId="{952ACEF2-AAFB-4851-9895-CA5571A06579}" destId="{E692042A-D37B-4FC3-B818-FBF062FB0576}" srcOrd="2" destOrd="0" parTransId="{19602F31-9520-4288-A30A-7947D89EE4FF}" sibTransId="{00FA28E3-54BD-481A-A641-75312C42B775}"/>
    <dgm:cxn modelId="{91F74F9B-639E-48AC-A09F-3A9E65739F9E}" type="presOf" srcId="{696D342E-1F62-4E90-98A8-556BBBAC8A9C}" destId="{D925C1C7-01DD-4857-A3BD-9E7E69A0E713}" srcOrd="0" destOrd="0" presId="urn:microsoft.com/office/officeart/2005/8/layout/vList3"/>
    <dgm:cxn modelId="{86EBDD01-666A-42E6-92AC-FD0CBA7B8261}" type="presParOf" srcId="{68F76217-7D8F-4BA4-98DE-E92BD4AF8E70}" destId="{253CDBC8-FBEB-4520-BCDE-B61EB1B0142C}" srcOrd="0" destOrd="0" presId="urn:microsoft.com/office/officeart/2005/8/layout/vList3"/>
    <dgm:cxn modelId="{F821A9F3-9ED1-4F00-9005-A56948B4FC3C}" type="presParOf" srcId="{253CDBC8-FBEB-4520-BCDE-B61EB1B0142C}" destId="{C75A2D9B-1A08-4731-A14C-00E0E8DCF135}" srcOrd="0" destOrd="0" presId="urn:microsoft.com/office/officeart/2005/8/layout/vList3"/>
    <dgm:cxn modelId="{CCD82677-9C5B-49A3-9978-EAB76879535A}" type="presParOf" srcId="{253CDBC8-FBEB-4520-BCDE-B61EB1B0142C}" destId="{791C0965-1BB8-4692-AF77-6F3E808BE494}" srcOrd="1" destOrd="0" presId="urn:microsoft.com/office/officeart/2005/8/layout/vList3"/>
    <dgm:cxn modelId="{C94C7410-580B-4A24-A787-C982C111E98C}" type="presParOf" srcId="{68F76217-7D8F-4BA4-98DE-E92BD4AF8E70}" destId="{EA18A42D-A2FD-4B78-B29D-9DB15C010144}" srcOrd="1" destOrd="0" presId="urn:microsoft.com/office/officeart/2005/8/layout/vList3"/>
    <dgm:cxn modelId="{CFE65956-524C-48FF-96F3-24293A2AFF1E}" type="presParOf" srcId="{68F76217-7D8F-4BA4-98DE-E92BD4AF8E70}" destId="{374E09D3-E45C-418C-83A6-D5D8723E2871}" srcOrd="2" destOrd="0" presId="urn:microsoft.com/office/officeart/2005/8/layout/vList3"/>
    <dgm:cxn modelId="{023E0956-C9B9-4514-9421-58F65EDC8B1B}" type="presParOf" srcId="{374E09D3-E45C-418C-83A6-D5D8723E2871}" destId="{306C43E3-9326-4851-AB50-FC7AD954C5B6}" srcOrd="0" destOrd="0" presId="urn:microsoft.com/office/officeart/2005/8/layout/vList3"/>
    <dgm:cxn modelId="{C4157874-EBD7-42C6-A027-BE3966B7CFF6}" type="presParOf" srcId="{374E09D3-E45C-418C-83A6-D5D8723E2871}" destId="{D925C1C7-01DD-4857-A3BD-9E7E69A0E713}" srcOrd="1" destOrd="0" presId="urn:microsoft.com/office/officeart/2005/8/layout/vList3"/>
    <dgm:cxn modelId="{2990B8A3-87BA-4F05-9E92-E17E6D30F657}" type="presParOf" srcId="{68F76217-7D8F-4BA4-98DE-E92BD4AF8E70}" destId="{7091EB34-CA1D-46A6-A017-330119E6BA22}" srcOrd="3" destOrd="0" presId="urn:microsoft.com/office/officeart/2005/8/layout/vList3"/>
    <dgm:cxn modelId="{C0934CD3-59AC-4D9D-89BE-E728EDE3706C}" type="presParOf" srcId="{68F76217-7D8F-4BA4-98DE-E92BD4AF8E70}" destId="{39D15C41-945B-4101-9267-846C16910870}" srcOrd="4" destOrd="0" presId="urn:microsoft.com/office/officeart/2005/8/layout/vList3"/>
    <dgm:cxn modelId="{E6CD7ED3-748B-4129-ACA4-8E52F724D80F}" type="presParOf" srcId="{39D15C41-945B-4101-9267-846C16910870}" destId="{444FA1FC-AA83-4E7F-BD10-B3B962FD7056}" srcOrd="0" destOrd="0" presId="urn:microsoft.com/office/officeart/2005/8/layout/vList3"/>
    <dgm:cxn modelId="{EB5B9E9D-73A9-4417-BDAB-D57B8E45C97A}" type="presParOf" srcId="{39D15C41-945B-4101-9267-846C16910870}" destId="{2A9DB510-3194-49C5-86FE-51631B00EEA4}" srcOrd="1" destOrd="0" presId="urn:microsoft.com/office/officeart/2005/8/layout/vList3"/>
    <dgm:cxn modelId="{78062496-4F49-48BA-B052-26B023E3B322}" type="presParOf" srcId="{68F76217-7D8F-4BA4-98DE-E92BD4AF8E70}" destId="{CA871C66-F38F-4611-9B8A-3BF69D003A0E}" srcOrd="5" destOrd="0" presId="urn:microsoft.com/office/officeart/2005/8/layout/vList3"/>
    <dgm:cxn modelId="{96227653-CACE-446E-B641-631CB011CF52}" type="presParOf" srcId="{68F76217-7D8F-4BA4-98DE-E92BD4AF8E70}" destId="{939B4B6B-6608-4A24-841A-3E5CA1A81A5A}" srcOrd="6" destOrd="0" presId="urn:microsoft.com/office/officeart/2005/8/layout/vList3"/>
    <dgm:cxn modelId="{CEB66DF8-16A6-4223-A7D6-7DE350430D5E}" type="presParOf" srcId="{939B4B6B-6608-4A24-841A-3E5CA1A81A5A}" destId="{2DFB18D4-2B6E-43F1-ADEB-945143027F27}" srcOrd="0" destOrd="0" presId="urn:microsoft.com/office/officeart/2005/8/layout/vList3"/>
    <dgm:cxn modelId="{E49F9BAC-BD4A-4133-9F37-B818B5079404}" type="presParOf" srcId="{939B4B6B-6608-4A24-841A-3E5CA1A81A5A}" destId="{C63BEB5A-5873-499C-A659-D91E1649DD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7F34BA-B67A-423A-92F7-BE6F3B72B3D0}"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CA"/>
        </a:p>
      </dgm:t>
    </dgm:pt>
    <dgm:pt modelId="{48513185-3978-47B2-BD94-D74826EB66B9}">
      <dgm:prSet phldrT="[Text]"/>
      <dgm:spPr/>
      <dgm:t>
        <a:bodyPr/>
        <a:lstStyle/>
        <a:p>
          <a:r>
            <a:rPr lang="en-CA" dirty="0"/>
            <a:t>Collaborate on :</a:t>
          </a:r>
        </a:p>
      </dgm:t>
    </dgm:pt>
    <dgm:pt modelId="{3CF15EAD-7FF1-4A3D-9A84-74C1A9D3DE64}" type="parTrans" cxnId="{84300676-FDD6-4A93-9FE1-0707BE7ED8B7}">
      <dgm:prSet/>
      <dgm:spPr/>
      <dgm:t>
        <a:bodyPr/>
        <a:lstStyle/>
        <a:p>
          <a:endParaRPr lang="en-CA"/>
        </a:p>
      </dgm:t>
    </dgm:pt>
    <dgm:pt modelId="{9857E7A4-6D70-4C31-8FE6-6893FAE4A60D}" type="sibTrans" cxnId="{84300676-FDD6-4A93-9FE1-0707BE7ED8B7}">
      <dgm:prSet/>
      <dgm:spPr/>
      <dgm:t>
        <a:bodyPr/>
        <a:lstStyle/>
        <a:p>
          <a:endParaRPr lang="en-CA"/>
        </a:p>
      </dgm:t>
    </dgm:pt>
    <dgm:pt modelId="{18E64E34-1947-415F-98AF-2E194A0659F0}">
      <dgm:prSet phldrT="[Text]"/>
      <dgm:spPr/>
      <dgm:t>
        <a:bodyPr/>
        <a:lstStyle/>
        <a:p>
          <a:r>
            <a:rPr lang="en-CA" dirty="0"/>
            <a:t>Groundwater Characterization Studies</a:t>
          </a:r>
        </a:p>
      </dgm:t>
    </dgm:pt>
    <dgm:pt modelId="{0F1FF905-B108-4182-854F-27553396A2D0}" type="parTrans" cxnId="{60888452-D07E-419F-A380-6D781F2DC631}">
      <dgm:prSet/>
      <dgm:spPr/>
      <dgm:t>
        <a:bodyPr/>
        <a:lstStyle/>
        <a:p>
          <a:endParaRPr lang="en-CA"/>
        </a:p>
      </dgm:t>
    </dgm:pt>
    <dgm:pt modelId="{3FF8EA9F-7FED-4CCE-AA39-426CF28EDC9C}" type="sibTrans" cxnId="{60888452-D07E-419F-A380-6D781F2DC631}">
      <dgm:prSet/>
      <dgm:spPr/>
      <dgm:t>
        <a:bodyPr/>
        <a:lstStyle/>
        <a:p>
          <a:endParaRPr lang="en-CA"/>
        </a:p>
      </dgm:t>
    </dgm:pt>
    <dgm:pt modelId="{B91A0A4E-237C-484D-9481-B4BF5A47BAF7}">
      <dgm:prSet phldrT="[Text]"/>
      <dgm:spPr/>
      <dgm:t>
        <a:bodyPr/>
        <a:lstStyle/>
        <a:p>
          <a:r>
            <a:rPr lang="en-CA" dirty="0"/>
            <a:t>Science &amp; Research</a:t>
          </a:r>
        </a:p>
      </dgm:t>
    </dgm:pt>
    <dgm:pt modelId="{804A9279-C10D-4148-92E5-3C18E64478A5}" type="parTrans" cxnId="{DE56AF60-F751-4BA5-83A0-3B0F3D1BA20A}">
      <dgm:prSet/>
      <dgm:spPr/>
      <dgm:t>
        <a:bodyPr/>
        <a:lstStyle/>
        <a:p>
          <a:endParaRPr lang="en-CA"/>
        </a:p>
      </dgm:t>
    </dgm:pt>
    <dgm:pt modelId="{73C1B2B1-BDC6-49D0-B743-CEF540C6EA8A}" type="sibTrans" cxnId="{DE56AF60-F751-4BA5-83A0-3B0F3D1BA20A}">
      <dgm:prSet/>
      <dgm:spPr/>
      <dgm:t>
        <a:bodyPr/>
        <a:lstStyle/>
        <a:p>
          <a:endParaRPr lang="en-CA"/>
        </a:p>
      </dgm:t>
    </dgm:pt>
    <dgm:pt modelId="{C68B131A-451F-4353-A09B-79F5A135F9EA}">
      <dgm:prSet phldrT="[Text]"/>
      <dgm:spPr/>
      <dgm:t>
        <a:bodyPr/>
        <a:lstStyle/>
        <a:p>
          <a:r>
            <a:rPr lang="en-CA" dirty="0"/>
            <a:t>Policy Development</a:t>
          </a:r>
        </a:p>
      </dgm:t>
    </dgm:pt>
    <dgm:pt modelId="{B95489AC-AAC6-45FD-82BF-99997552F45E}" type="parTrans" cxnId="{E8727BAF-AA93-44A9-B649-7AE811CAB444}">
      <dgm:prSet/>
      <dgm:spPr/>
      <dgm:t>
        <a:bodyPr/>
        <a:lstStyle/>
        <a:p>
          <a:endParaRPr lang="en-CA"/>
        </a:p>
      </dgm:t>
    </dgm:pt>
    <dgm:pt modelId="{B2656022-D2A3-4E0C-B193-AD416158CB6B}" type="sibTrans" cxnId="{E8727BAF-AA93-44A9-B649-7AE811CAB444}">
      <dgm:prSet/>
      <dgm:spPr/>
      <dgm:t>
        <a:bodyPr/>
        <a:lstStyle/>
        <a:p>
          <a:endParaRPr lang="en-CA"/>
        </a:p>
      </dgm:t>
    </dgm:pt>
    <dgm:pt modelId="{0EE68B74-2880-4EEB-A4E3-A7AA105FD2B0}">
      <dgm:prSet phldrT="[Text]"/>
      <dgm:spPr/>
      <dgm:t>
        <a:bodyPr/>
        <a:lstStyle/>
        <a:p>
          <a:r>
            <a:rPr lang="en-CA" dirty="0"/>
            <a:t>Monitoring</a:t>
          </a:r>
        </a:p>
      </dgm:t>
    </dgm:pt>
    <dgm:pt modelId="{59D2A576-B9F6-4A67-9F34-D9426DC9891E}" type="parTrans" cxnId="{563A72F2-D648-4F78-B5C1-EBB8E54FEC91}">
      <dgm:prSet/>
      <dgm:spPr/>
      <dgm:t>
        <a:bodyPr/>
        <a:lstStyle/>
        <a:p>
          <a:endParaRPr lang="en-CA"/>
        </a:p>
      </dgm:t>
    </dgm:pt>
    <dgm:pt modelId="{51EC65A3-7CE4-431E-A702-6A670CF93A5B}" type="sibTrans" cxnId="{563A72F2-D648-4F78-B5C1-EBB8E54FEC91}">
      <dgm:prSet/>
      <dgm:spPr/>
      <dgm:t>
        <a:bodyPr/>
        <a:lstStyle/>
        <a:p>
          <a:endParaRPr lang="en-CA"/>
        </a:p>
      </dgm:t>
    </dgm:pt>
    <dgm:pt modelId="{FABEC304-0FBC-4410-BAB2-82C48EE019EC}" type="pres">
      <dgm:prSet presAssocID="{F07F34BA-B67A-423A-92F7-BE6F3B72B3D0}" presName="Name0" presStyleCnt="0">
        <dgm:presLayoutVars>
          <dgm:chMax/>
          <dgm:chPref/>
          <dgm:dir/>
        </dgm:presLayoutVars>
      </dgm:prSet>
      <dgm:spPr/>
      <dgm:t>
        <a:bodyPr/>
        <a:lstStyle/>
        <a:p>
          <a:endParaRPr lang="en-US"/>
        </a:p>
      </dgm:t>
    </dgm:pt>
    <dgm:pt modelId="{6A0A8B94-A523-4468-BAC0-210A51A158FE}" type="pres">
      <dgm:prSet presAssocID="{48513185-3978-47B2-BD94-D74826EB66B9}" presName="parenttextcomposite" presStyleCnt="0"/>
      <dgm:spPr/>
    </dgm:pt>
    <dgm:pt modelId="{F1283C02-1460-4089-BE45-AD8773F6CF28}" type="pres">
      <dgm:prSet presAssocID="{48513185-3978-47B2-BD94-D74826EB66B9}" presName="parenttext" presStyleLbl="revTx" presStyleIdx="0" presStyleCnt="1">
        <dgm:presLayoutVars>
          <dgm:chMax/>
          <dgm:chPref val="2"/>
          <dgm:bulletEnabled val="1"/>
        </dgm:presLayoutVars>
      </dgm:prSet>
      <dgm:spPr/>
      <dgm:t>
        <a:bodyPr/>
        <a:lstStyle/>
        <a:p>
          <a:endParaRPr lang="en-US"/>
        </a:p>
      </dgm:t>
    </dgm:pt>
    <dgm:pt modelId="{D012F56B-383C-4CC1-B9D8-E3767DAC547C}" type="pres">
      <dgm:prSet presAssocID="{48513185-3978-47B2-BD94-D74826EB66B9}" presName="composite" presStyleCnt="0"/>
      <dgm:spPr/>
    </dgm:pt>
    <dgm:pt modelId="{8D7BFBB4-8F4B-4A05-B3D6-6B86634AF505}" type="pres">
      <dgm:prSet presAssocID="{48513185-3978-47B2-BD94-D74826EB66B9}" presName="chevron1" presStyleLbl="alignNode1" presStyleIdx="0" presStyleCnt="7"/>
      <dgm:spPr/>
    </dgm:pt>
    <dgm:pt modelId="{6676963B-8F80-4082-9100-7E88676ADE5D}" type="pres">
      <dgm:prSet presAssocID="{48513185-3978-47B2-BD94-D74826EB66B9}" presName="chevron2" presStyleLbl="alignNode1" presStyleIdx="1" presStyleCnt="7"/>
      <dgm:spPr/>
    </dgm:pt>
    <dgm:pt modelId="{DC179110-E886-4D58-BF6D-362A21CECD5B}" type="pres">
      <dgm:prSet presAssocID="{48513185-3978-47B2-BD94-D74826EB66B9}" presName="chevron3" presStyleLbl="alignNode1" presStyleIdx="2" presStyleCnt="7"/>
      <dgm:spPr/>
    </dgm:pt>
    <dgm:pt modelId="{FA4CD953-C1BC-4BA9-B732-C3DB7E66984B}" type="pres">
      <dgm:prSet presAssocID="{48513185-3978-47B2-BD94-D74826EB66B9}" presName="chevron4" presStyleLbl="alignNode1" presStyleIdx="3" presStyleCnt="7"/>
      <dgm:spPr/>
    </dgm:pt>
    <dgm:pt modelId="{C7CE3346-7A9A-457A-BD41-5D429BE16D9A}" type="pres">
      <dgm:prSet presAssocID="{48513185-3978-47B2-BD94-D74826EB66B9}" presName="chevron5" presStyleLbl="alignNode1" presStyleIdx="4" presStyleCnt="7"/>
      <dgm:spPr/>
    </dgm:pt>
    <dgm:pt modelId="{F23892F9-8745-4389-A0E3-E8050A9952BF}" type="pres">
      <dgm:prSet presAssocID="{48513185-3978-47B2-BD94-D74826EB66B9}" presName="chevron6" presStyleLbl="alignNode1" presStyleIdx="5" presStyleCnt="7"/>
      <dgm:spPr/>
    </dgm:pt>
    <dgm:pt modelId="{00C2AAD3-D57E-4879-833A-52038D6467ED}" type="pres">
      <dgm:prSet presAssocID="{48513185-3978-47B2-BD94-D74826EB66B9}" presName="chevron7" presStyleLbl="alignNode1" presStyleIdx="6" presStyleCnt="7"/>
      <dgm:spPr/>
    </dgm:pt>
    <dgm:pt modelId="{CD9D685C-3E7E-4627-B16D-8A42BCF1DA27}" type="pres">
      <dgm:prSet presAssocID="{48513185-3978-47B2-BD94-D74826EB66B9}" presName="childtext" presStyleLbl="solidFgAcc1" presStyleIdx="0" presStyleCnt="1">
        <dgm:presLayoutVars>
          <dgm:chMax/>
          <dgm:chPref val="0"/>
          <dgm:bulletEnabled val="1"/>
        </dgm:presLayoutVars>
      </dgm:prSet>
      <dgm:spPr/>
      <dgm:t>
        <a:bodyPr/>
        <a:lstStyle/>
        <a:p>
          <a:endParaRPr lang="en-US"/>
        </a:p>
      </dgm:t>
    </dgm:pt>
  </dgm:ptLst>
  <dgm:cxnLst>
    <dgm:cxn modelId="{1A6CCF69-4757-404E-8D17-3DBB52C3BE41}" type="presOf" srcId="{F07F34BA-B67A-423A-92F7-BE6F3B72B3D0}" destId="{FABEC304-0FBC-4410-BAB2-82C48EE019EC}" srcOrd="0" destOrd="0" presId="urn:microsoft.com/office/officeart/2008/layout/VerticalAccentList"/>
    <dgm:cxn modelId="{ED31A264-0EA3-4EF8-9380-11E1A84A81BD}" type="presOf" srcId="{18E64E34-1947-415F-98AF-2E194A0659F0}" destId="{CD9D685C-3E7E-4627-B16D-8A42BCF1DA27}" srcOrd="0" destOrd="1" presId="urn:microsoft.com/office/officeart/2008/layout/VerticalAccentList"/>
    <dgm:cxn modelId="{C62FCF67-DA04-491D-B2AF-C2E6357E9EB7}" type="presOf" srcId="{B91A0A4E-237C-484D-9481-B4BF5A47BAF7}" destId="{CD9D685C-3E7E-4627-B16D-8A42BCF1DA27}" srcOrd="0" destOrd="0" presId="urn:microsoft.com/office/officeart/2008/layout/VerticalAccentList"/>
    <dgm:cxn modelId="{33D3C815-C96D-41C4-A05C-A2F2D2D75C6F}" type="presOf" srcId="{48513185-3978-47B2-BD94-D74826EB66B9}" destId="{F1283C02-1460-4089-BE45-AD8773F6CF28}" srcOrd="0" destOrd="0" presId="urn:microsoft.com/office/officeart/2008/layout/VerticalAccentList"/>
    <dgm:cxn modelId="{84300676-FDD6-4A93-9FE1-0707BE7ED8B7}" srcId="{F07F34BA-B67A-423A-92F7-BE6F3B72B3D0}" destId="{48513185-3978-47B2-BD94-D74826EB66B9}" srcOrd="0" destOrd="0" parTransId="{3CF15EAD-7FF1-4A3D-9A84-74C1A9D3DE64}" sibTransId="{9857E7A4-6D70-4C31-8FE6-6893FAE4A60D}"/>
    <dgm:cxn modelId="{60888452-D07E-419F-A380-6D781F2DC631}" srcId="{48513185-3978-47B2-BD94-D74826EB66B9}" destId="{18E64E34-1947-415F-98AF-2E194A0659F0}" srcOrd="1" destOrd="0" parTransId="{0F1FF905-B108-4182-854F-27553396A2D0}" sibTransId="{3FF8EA9F-7FED-4CCE-AA39-426CF28EDC9C}"/>
    <dgm:cxn modelId="{C3E6CA7B-148E-446F-A9E4-A1B8651F3346}" type="presOf" srcId="{0EE68B74-2880-4EEB-A4E3-A7AA105FD2B0}" destId="{CD9D685C-3E7E-4627-B16D-8A42BCF1DA27}" srcOrd="0" destOrd="2" presId="urn:microsoft.com/office/officeart/2008/layout/VerticalAccentList"/>
    <dgm:cxn modelId="{563A72F2-D648-4F78-B5C1-EBB8E54FEC91}" srcId="{48513185-3978-47B2-BD94-D74826EB66B9}" destId="{0EE68B74-2880-4EEB-A4E3-A7AA105FD2B0}" srcOrd="2" destOrd="0" parTransId="{59D2A576-B9F6-4A67-9F34-D9426DC9891E}" sibTransId="{51EC65A3-7CE4-431E-A702-6A670CF93A5B}"/>
    <dgm:cxn modelId="{D3DAAFFD-EB18-4D7B-8B4E-43F9584BE834}" type="presOf" srcId="{C68B131A-451F-4353-A09B-79F5A135F9EA}" destId="{CD9D685C-3E7E-4627-B16D-8A42BCF1DA27}" srcOrd="0" destOrd="3" presId="urn:microsoft.com/office/officeart/2008/layout/VerticalAccentList"/>
    <dgm:cxn modelId="{E8727BAF-AA93-44A9-B649-7AE811CAB444}" srcId="{48513185-3978-47B2-BD94-D74826EB66B9}" destId="{C68B131A-451F-4353-A09B-79F5A135F9EA}" srcOrd="3" destOrd="0" parTransId="{B95489AC-AAC6-45FD-82BF-99997552F45E}" sibTransId="{B2656022-D2A3-4E0C-B193-AD416158CB6B}"/>
    <dgm:cxn modelId="{DE56AF60-F751-4BA5-83A0-3B0F3D1BA20A}" srcId="{48513185-3978-47B2-BD94-D74826EB66B9}" destId="{B91A0A4E-237C-484D-9481-B4BF5A47BAF7}" srcOrd="0" destOrd="0" parTransId="{804A9279-C10D-4148-92E5-3C18E64478A5}" sibTransId="{73C1B2B1-BDC6-49D0-B743-CEF540C6EA8A}"/>
    <dgm:cxn modelId="{35600019-143F-47E9-BF09-9F857403A2E6}" type="presParOf" srcId="{FABEC304-0FBC-4410-BAB2-82C48EE019EC}" destId="{6A0A8B94-A523-4468-BAC0-210A51A158FE}" srcOrd="0" destOrd="0" presId="urn:microsoft.com/office/officeart/2008/layout/VerticalAccentList"/>
    <dgm:cxn modelId="{A4CFD274-3B5F-484B-8D90-50776BC4DC6B}" type="presParOf" srcId="{6A0A8B94-A523-4468-BAC0-210A51A158FE}" destId="{F1283C02-1460-4089-BE45-AD8773F6CF28}" srcOrd="0" destOrd="0" presId="urn:microsoft.com/office/officeart/2008/layout/VerticalAccentList"/>
    <dgm:cxn modelId="{D49FB0E0-7C70-4EE3-9419-D46DFB4ADAA4}" type="presParOf" srcId="{FABEC304-0FBC-4410-BAB2-82C48EE019EC}" destId="{D012F56B-383C-4CC1-B9D8-E3767DAC547C}" srcOrd="1" destOrd="0" presId="urn:microsoft.com/office/officeart/2008/layout/VerticalAccentList"/>
    <dgm:cxn modelId="{C466FFC1-4BC0-47A6-B2B4-87200BC71D15}" type="presParOf" srcId="{D012F56B-383C-4CC1-B9D8-E3767DAC547C}" destId="{8D7BFBB4-8F4B-4A05-B3D6-6B86634AF505}" srcOrd="0" destOrd="0" presId="urn:microsoft.com/office/officeart/2008/layout/VerticalAccentList"/>
    <dgm:cxn modelId="{6908B8D5-3615-436E-A994-67771EA85B40}" type="presParOf" srcId="{D012F56B-383C-4CC1-B9D8-E3767DAC547C}" destId="{6676963B-8F80-4082-9100-7E88676ADE5D}" srcOrd="1" destOrd="0" presId="urn:microsoft.com/office/officeart/2008/layout/VerticalAccentList"/>
    <dgm:cxn modelId="{21A21CE3-9EF4-4A41-A8F1-5A99224DEADE}" type="presParOf" srcId="{D012F56B-383C-4CC1-B9D8-E3767DAC547C}" destId="{DC179110-E886-4D58-BF6D-362A21CECD5B}" srcOrd="2" destOrd="0" presId="urn:microsoft.com/office/officeart/2008/layout/VerticalAccentList"/>
    <dgm:cxn modelId="{8A439BEC-0082-4E2E-82A8-6151139A73C6}" type="presParOf" srcId="{D012F56B-383C-4CC1-B9D8-E3767DAC547C}" destId="{FA4CD953-C1BC-4BA9-B732-C3DB7E66984B}" srcOrd="3" destOrd="0" presId="urn:microsoft.com/office/officeart/2008/layout/VerticalAccentList"/>
    <dgm:cxn modelId="{15D757C1-388F-4CD5-B1CA-EBDEBFA23380}" type="presParOf" srcId="{D012F56B-383C-4CC1-B9D8-E3767DAC547C}" destId="{C7CE3346-7A9A-457A-BD41-5D429BE16D9A}" srcOrd="4" destOrd="0" presId="urn:microsoft.com/office/officeart/2008/layout/VerticalAccentList"/>
    <dgm:cxn modelId="{3B31EA42-16B7-4D7A-8347-3B49ADE7E19C}" type="presParOf" srcId="{D012F56B-383C-4CC1-B9D8-E3767DAC547C}" destId="{F23892F9-8745-4389-A0E3-E8050A9952BF}" srcOrd="5" destOrd="0" presId="urn:microsoft.com/office/officeart/2008/layout/VerticalAccentList"/>
    <dgm:cxn modelId="{7569F9FD-E28D-4287-BD1A-45BA3E3060C0}" type="presParOf" srcId="{D012F56B-383C-4CC1-B9D8-E3767DAC547C}" destId="{00C2AAD3-D57E-4879-833A-52038D6467ED}" srcOrd="6" destOrd="0" presId="urn:microsoft.com/office/officeart/2008/layout/VerticalAccentList"/>
    <dgm:cxn modelId="{6AE2DBE9-AAC7-4912-BD7C-C8FDD0FE1208}" type="presParOf" srcId="{D012F56B-383C-4CC1-B9D8-E3767DAC547C}" destId="{CD9D685C-3E7E-4627-B16D-8A42BCF1DA27}" srcOrd="7"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8FF769-67CC-4B51-BB2F-B155262B0258}" type="doc">
      <dgm:prSet loTypeId="urn:microsoft.com/office/officeart/2005/8/layout/venn3" loCatId="relationship" qsTypeId="urn:microsoft.com/office/officeart/2005/8/quickstyle/simple4" qsCatId="simple" csTypeId="urn:microsoft.com/office/officeart/2005/8/colors/colorful3" csCatId="colorful" phldr="1"/>
      <dgm:spPr/>
      <dgm:t>
        <a:bodyPr/>
        <a:lstStyle/>
        <a:p>
          <a:endParaRPr lang="en-CA"/>
        </a:p>
      </dgm:t>
    </dgm:pt>
    <dgm:pt modelId="{16DF7F98-1BBA-4AF1-BACB-1D17D5D3640A}">
      <dgm:prSet phldrT="[Text]"/>
      <dgm:spPr/>
      <dgm:t>
        <a:bodyPr/>
        <a:lstStyle/>
        <a:p>
          <a:r>
            <a:rPr lang="en-CA" dirty="0"/>
            <a:t>ENV</a:t>
          </a:r>
        </a:p>
        <a:p>
          <a:r>
            <a:rPr lang="en-CA" dirty="0"/>
            <a:t>A &amp; W Science / Environmental Monitoring  </a:t>
          </a:r>
        </a:p>
      </dgm:t>
    </dgm:pt>
    <dgm:pt modelId="{DA12ECF8-4D98-4FC9-95CA-3E528DD7C22C}" type="parTrans" cxnId="{DEB208E2-E80F-4AE8-B24C-CDF4B45DA9A3}">
      <dgm:prSet/>
      <dgm:spPr/>
      <dgm:t>
        <a:bodyPr/>
        <a:lstStyle/>
        <a:p>
          <a:endParaRPr lang="en-CA"/>
        </a:p>
      </dgm:t>
    </dgm:pt>
    <dgm:pt modelId="{5751E44A-61F5-4311-917C-DAC240A42EE4}" type="sibTrans" cxnId="{DEB208E2-E80F-4AE8-B24C-CDF4B45DA9A3}">
      <dgm:prSet/>
      <dgm:spPr/>
      <dgm:t>
        <a:bodyPr/>
        <a:lstStyle/>
        <a:p>
          <a:endParaRPr lang="en-CA"/>
        </a:p>
      </dgm:t>
    </dgm:pt>
    <dgm:pt modelId="{3D7EF80B-6805-49A4-901F-13FD0891D071}">
      <dgm:prSet phldrT="[Text]"/>
      <dgm:spPr/>
      <dgm:t>
        <a:bodyPr/>
        <a:lstStyle/>
        <a:p>
          <a:r>
            <a:rPr lang="en-CA" dirty="0"/>
            <a:t>FLNRORD </a:t>
          </a:r>
        </a:p>
        <a:p>
          <a:r>
            <a:rPr lang="en-CA" dirty="0"/>
            <a:t>Regions</a:t>
          </a:r>
        </a:p>
      </dgm:t>
    </dgm:pt>
    <dgm:pt modelId="{E4F476C9-B7C3-4809-80BE-541D3BDEBEAA}" type="parTrans" cxnId="{7D9FB7D6-FB96-4BC1-8A4E-4C8CE6E38D7F}">
      <dgm:prSet/>
      <dgm:spPr/>
      <dgm:t>
        <a:bodyPr/>
        <a:lstStyle/>
        <a:p>
          <a:endParaRPr lang="en-CA"/>
        </a:p>
      </dgm:t>
    </dgm:pt>
    <dgm:pt modelId="{4B9271DE-6602-4667-9B31-F32DF5877C0C}" type="sibTrans" cxnId="{7D9FB7D6-FB96-4BC1-8A4E-4C8CE6E38D7F}">
      <dgm:prSet/>
      <dgm:spPr/>
      <dgm:t>
        <a:bodyPr/>
        <a:lstStyle/>
        <a:p>
          <a:endParaRPr lang="en-CA"/>
        </a:p>
      </dgm:t>
    </dgm:pt>
    <dgm:pt modelId="{A80F9A75-3B5A-403B-B19C-281619A91D38}" type="pres">
      <dgm:prSet presAssocID="{398FF769-67CC-4B51-BB2F-B155262B0258}" presName="Name0" presStyleCnt="0">
        <dgm:presLayoutVars>
          <dgm:dir/>
          <dgm:resizeHandles val="exact"/>
        </dgm:presLayoutVars>
      </dgm:prSet>
      <dgm:spPr/>
      <dgm:t>
        <a:bodyPr/>
        <a:lstStyle/>
        <a:p>
          <a:endParaRPr lang="en-US"/>
        </a:p>
      </dgm:t>
    </dgm:pt>
    <dgm:pt modelId="{C89273FE-CC84-4714-96B4-5C828ED1F769}" type="pres">
      <dgm:prSet presAssocID="{3D7EF80B-6805-49A4-901F-13FD0891D071}" presName="Name5" presStyleLbl="vennNode1" presStyleIdx="0" presStyleCnt="2">
        <dgm:presLayoutVars>
          <dgm:bulletEnabled val="1"/>
        </dgm:presLayoutVars>
      </dgm:prSet>
      <dgm:spPr/>
      <dgm:t>
        <a:bodyPr/>
        <a:lstStyle/>
        <a:p>
          <a:endParaRPr lang="en-US"/>
        </a:p>
      </dgm:t>
    </dgm:pt>
    <dgm:pt modelId="{6A4D84FE-4186-4DFC-B4C6-64A71413CC88}" type="pres">
      <dgm:prSet presAssocID="{4B9271DE-6602-4667-9B31-F32DF5877C0C}" presName="space" presStyleCnt="0"/>
      <dgm:spPr/>
    </dgm:pt>
    <dgm:pt modelId="{7B30EE24-51E8-4BE1-827E-F404AFF55703}" type="pres">
      <dgm:prSet presAssocID="{16DF7F98-1BBA-4AF1-BACB-1D17D5D3640A}" presName="Name5" presStyleLbl="vennNode1" presStyleIdx="1" presStyleCnt="2">
        <dgm:presLayoutVars>
          <dgm:bulletEnabled val="1"/>
        </dgm:presLayoutVars>
      </dgm:prSet>
      <dgm:spPr/>
      <dgm:t>
        <a:bodyPr/>
        <a:lstStyle/>
        <a:p>
          <a:endParaRPr lang="en-US"/>
        </a:p>
      </dgm:t>
    </dgm:pt>
  </dgm:ptLst>
  <dgm:cxnLst>
    <dgm:cxn modelId="{C4EF0B9F-2614-4243-AE8F-A3A25F0E8F21}" type="presOf" srcId="{16DF7F98-1BBA-4AF1-BACB-1D17D5D3640A}" destId="{7B30EE24-51E8-4BE1-827E-F404AFF55703}" srcOrd="0" destOrd="0" presId="urn:microsoft.com/office/officeart/2005/8/layout/venn3"/>
    <dgm:cxn modelId="{7D9FB7D6-FB96-4BC1-8A4E-4C8CE6E38D7F}" srcId="{398FF769-67CC-4B51-BB2F-B155262B0258}" destId="{3D7EF80B-6805-49A4-901F-13FD0891D071}" srcOrd="0" destOrd="0" parTransId="{E4F476C9-B7C3-4809-80BE-541D3BDEBEAA}" sibTransId="{4B9271DE-6602-4667-9B31-F32DF5877C0C}"/>
    <dgm:cxn modelId="{DEB208E2-E80F-4AE8-B24C-CDF4B45DA9A3}" srcId="{398FF769-67CC-4B51-BB2F-B155262B0258}" destId="{16DF7F98-1BBA-4AF1-BACB-1D17D5D3640A}" srcOrd="1" destOrd="0" parTransId="{DA12ECF8-4D98-4FC9-95CA-3E528DD7C22C}" sibTransId="{5751E44A-61F5-4311-917C-DAC240A42EE4}"/>
    <dgm:cxn modelId="{DC1FC782-50D9-4F24-8F0A-2D84293C96F4}" type="presOf" srcId="{398FF769-67CC-4B51-BB2F-B155262B0258}" destId="{A80F9A75-3B5A-403B-B19C-281619A91D38}" srcOrd="0" destOrd="0" presId="urn:microsoft.com/office/officeart/2005/8/layout/venn3"/>
    <dgm:cxn modelId="{3744A023-2794-46E0-BE87-DE59391D2A4B}" type="presOf" srcId="{3D7EF80B-6805-49A4-901F-13FD0891D071}" destId="{C89273FE-CC84-4714-96B4-5C828ED1F769}" srcOrd="0" destOrd="0" presId="urn:microsoft.com/office/officeart/2005/8/layout/venn3"/>
    <dgm:cxn modelId="{17E5C5B4-0F3C-4B94-A84B-91EEDB34B236}" type="presParOf" srcId="{A80F9A75-3B5A-403B-B19C-281619A91D38}" destId="{C89273FE-CC84-4714-96B4-5C828ED1F769}" srcOrd="0" destOrd="0" presId="urn:microsoft.com/office/officeart/2005/8/layout/venn3"/>
    <dgm:cxn modelId="{178F4ADD-1BEB-475E-A391-78CD4EE48034}" type="presParOf" srcId="{A80F9A75-3B5A-403B-B19C-281619A91D38}" destId="{6A4D84FE-4186-4DFC-B4C6-64A71413CC88}" srcOrd="1" destOrd="0" presId="urn:microsoft.com/office/officeart/2005/8/layout/venn3"/>
    <dgm:cxn modelId="{9D1208CF-696D-4E78-B435-A6E5FBA16534}" type="presParOf" srcId="{A80F9A75-3B5A-403B-B19C-281619A91D38}" destId="{7B30EE24-51E8-4BE1-827E-F404AFF55703}" srcOrd="2" destOrd="0" presId="urn:microsoft.com/office/officeart/2005/8/layout/ven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777645-AA13-447B-8AAE-9FE0C7B246B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CA"/>
        </a:p>
      </dgm:t>
    </dgm:pt>
    <dgm:pt modelId="{47F5E6AA-67E8-4402-8A87-481ABE16BB61}">
      <dgm:prSet phldrT="[Text]"/>
      <dgm:spPr/>
      <dgm:t>
        <a:bodyPr/>
        <a:lstStyle/>
        <a:p>
          <a:r>
            <a:rPr lang="en-CA" dirty="0"/>
            <a:t>Management &amp; Planning</a:t>
          </a:r>
        </a:p>
      </dgm:t>
    </dgm:pt>
    <dgm:pt modelId="{DE197275-46BE-4184-B3C5-5050C51A2FCA}" type="parTrans" cxnId="{D2F9EE17-DCB1-4706-BD81-0EE4D2969685}">
      <dgm:prSet/>
      <dgm:spPr/>
      <dgm:t>
        <a:bodyPr/>
        <a:lstStyle/>
        <a:p>
          <a:endParaRPr lang="en-CA"/>
        </a:p>
      </dgm:t>
    </dgm:pt>
    <dgm:pt modelId="{56164DAB-9C64-4934-97F5-48C3ABF95732}" type="sibTrans" cxnId="{D2F9EE17-DCB1-4706-BD81-0EE4D2969685}">
      <dgm:prSet/>
      <dgm:spPr/>
      <dgm:t>
        <a:bodyPr/>
        <a:lstStyle/>
        <a:p>
          <a:endParaRPr lang="en-CA"/>
        </a:p>
      </dgm:t>
    </dgm:pt>
    <dgm:pt modelId="{E600E193-6E80-4F63-8B6C-98D57A02FB0E}">
      <dgm:prSet phldrT="[Text]"/>
      <dgm:spPr/>
      <dgm:t>
        <a:bodyPr/>
        <a:lstStyle/>
        <a:p>
          <a:r>
            <a:rPr lang="en-CA" dirty="0"/>
            <a:t>Groundwater Characterization </a:t>
          </a:r>
        </a:p>
      </dgm:t>
    </dgm:pt>
    <dgm:pt modelId="{ADABB951-3B84-4543-BB91-07CB323A4B05}" type="parTrans" cxnId="{10DD133E-FA82-4506-A659-7E018F31302A}">
      <dgm:prSet/>
      <dgm:spPr/>
      <dgm:t>
        <a:bodyPr/>
        <a:lstStyle/>
        <a:p>
          <a:endParaRPr lang="en-CA"/>
        </a:p>
      </dgm:t>
    </dgm:pt>
    <dgm:pt modelId="{1DA3C87D-D502-4AD7-BDCB-11E245B89FFD}" type="sibTrans" cxnId="{10DD133E-FA82-4506-A659-7E018F31302A}">
      <dgm:prSet/>
      <dgm:spPr/>
      <dgm:t>
        <a:bodyPr/>
        <a:lstStyle/>
        <a:p>
          <a:endParaRPr lang="en-CA"/>
        </a:p>
      </dgm:t>
    </dgm:pt>
    <dgm:pt modelId="{2203A518-D4A9-4F66-A140-78838175A48C}">
      <dgm:prSet phldrT="[Text]"/>
      <dgm:spPr/>
      <dgm:t>
        <a:bodyPr/>
        <a:lstStyle/>
        <a:p>
          <a:r>
            <a:rPr lang="en-CA" dirty="0"/>
            <a:t>Groundwater Modelling</a:t>
          </a:r>
        </a:p>
      </dgm:t>
    </dgm:pt>
    <dgm:pt modelId="{40975E2D-1A8E-462F-AF59-40E6220C6FE1}" type="parTrans" cxnId="{FAB6CA96-980E-4995-99CB-6BAD6B7DBBFA}">
      <dgm:prSet/>
      <dgm:spPr/>
      <dgm:t>
        <a:bodyPr/>
        <a:lstStyle/>
        <a:p>
          <a:endParaRPr lang="en-CA"/>
        </a:p>
      </dgm:t>
    </dgm:pt>
    <dgm:pt modelId="{B4E9C227-A0C5-4A6A-8B6A-18A4F1E2F224}" type="sibTrans" cxnId="{FAB6CA96-980E-4995-99CB-6BAD6B7DBBFA}">
      <dgm:prSet/>
      <dgm:spPr/>
      <dgm:t>
        <a:bodyPr/>
        <a:lstStyle/>
        <a:p>
          <a:endParaRPr lang="en-CA"/>
        </a:p>
      </dgm:t>
    </dgm:pt>
    <dgm:pt modelId="{7FD3F19D-F4E6-4A20-BC83-908608960BF6}">
      <dgm:prSet phldrT="[Text]"/>
      <dgm:spPr/>
      <dgm:t>
        <a:bodyPr/>
        <a:lstStyle/>
        <a:p>
          <a:r>
            <a:rPr lang="en-CA" dirty="0"/>
            <a:t>Standards and Data Systems</a:t>
          </a:r>
        </a:p>
      </dgm:t>
    </dgm:pt>
    <dgm:pt modelId="{11AA1FDF-97CF-48CE-BACD-A8A1411E116D}" type="parTrans" cxnId="{03EADB09-3559-43E6-9A42-D6C6B43DD4BA}">
      <dgm:prSet/>
      <dgm:spPr/>
      <dgm:t>
        <a:bodyPr/>
        <a:lstStyle/>
        <a:p>
          <a:endParaRPr lang="en-CA"/>
        </a:p>
      </dgm:t>
    </dgm:pt>
    <dgm:pt modelId="{85EB53AB-1698-4B82-B02B-5625BF4D4C56}" type="sibTrans" cxnId="{03EADB09-3559-43E6-9A42-D6C6B43DD4BA}">
      <dgm:prSet/>
      <dgm:spPr/>
      <dgm:t>
        <a:bodyPr/>
        <a:lstStyle/>
        <a:p>
          <a:endParaRPr lang="en-CA"/>
        </a:p>
      </dgm:t>
    </dgm:pt>
    <dgm:pt modelId="{139DCC5B-F93D-4678-9832-722624105658}">
      <dgm:prSet phldrT="[Text]"/>
      <dgm:spPr/>
      <dgm:t>
        <a:bodyPr/>
        <a:lstStyle/>
        <a:p>
          <a:r>
            <a:rPr lang="en-CA" dirty="0"/>
            <a:t>Monitoring Networks</a:t>
          </a:r>
        </a:p>
      </dgm:t>
    </dgm:pt>
    <dgm:pt modelId="{3C1A1301-D9F8-44B3-ACA8-C490FB95E80B}" type="parTrans" cxnId="{535C561C-29EB-4B59-A212-22611398B364}">
      <dgm:prSet/>
      <dgm:spPr/>
      <dgm:t>
        <a:bodyPr/>
        <a:lstStyle/>
        <a:p>
          <a:endParaRPr lang="en-CA"/>
        </a:p>
      </dgm:t>
    </dgm:pt>
    <dgm:pt modelId="{C699B39E-25FC-4DA6-BD55-DCB1A77E3536}" type="sibTrans" cxnId="{535C561C-29EB-4B59-A212-22611398B364}">
      <dgm:prSet/>
      <dgm:spPr/>
      <dgm:t>
        <a:bodyPr/>
        <a:lstStyle/>
        <a:p>
          <a:endParaRPr lang="en-CA"/>
        </a:p>
      </dgm:t>
    </dgm:pt>
    <dgm:pt modelId="{1DF5C326-D832-4DFB-89E7-EA8653AC2FA6}">
      <dgm:prSet phldrT="[Text]"/>
      <dgm:spPr/>
      <dgm:t>
        <a:bodyPr/>
        <a:lstStyle/>
        <a:p>
          <a:r>
            <a:rPr lang="en-CA" dirty="0"/>
            <a:t>Conducting Regional Studies</a:t>
          </a:r>
        </a:p>
      </dgm:t>
    </dgm:pt>
    <dgm:pt modelId="{615872FA-8072-48D6-A6F8-E526763F522D}" type="parTrans" cxnId="{79548E4C-3A8B-4B1B-979E-5799EED8AF26}">
      <dgm:prSet/>
      <dgm:spPr/>
      <dgm:t>
        <a:bodyPr/>
        <a:lstStyle/>
        <a:p>
          <a:endParaRPr lang="en-CA"/>
        </a:p>
      </dgm:t>
    </dgm:pt>
    <dgm:pt modelId="{E4468D72-B3BE-4A75-98F8-1B97B800E6BD}" type="sibTrans" cxnId="{79548E4C-3A8B-4B1B-979E-5799EED8AF26}">
      <dgm:prSet/>
      <dgm:spPr/>
      <dgm:t>
        <a:bodyPr/>
        <a:lstStyle/>
        <a:p>
          <a:endParaRPr lang="en-CA"/>
        </a:p>
      </dgm:t>
    </dgm:pt>
    <dgm:pt modelId="{1C6D139E-C1CE-4CE9-8F0A-FFDAD3C69485}">
      <dgm:prSet phldrT="[Text]"/>
      <dgm:spPr/>
      <dgm:t>
        <a:bodyPr/>
        <a:lstStyle/>
        <a:p>
          <a:r>
            <a:rPr lang="en-CA" dirty="0"/>
            <a:t>Stakeholder Relationships</a:t>
          </a:r>
        </a:p>
      </dgm:t>
    </dgm:pt>
    <dgm:pt modelId="{6F1E2DCC-A21C-41F7-A8C8-6C98F48BEEBB}" type="parTrans" cxnId="{BA228FAF-ED1D-4D98-9A5D-F323F0165A18}">
      <dgm:prSet/>
      <dgm:spPr/>
      <dgm:t>
        <a:bodyPr/>
        <a:lstStyle/>
        <a:p>
          <a:endParaRPr lang="en-CA"/>
        </a:p>
      </dgm:t>
    </dgm:pt>
    <dgm:pt modelId="{99F06774-3672-42AB-8FDD-8F2A22E195D6}" type="sibTrans" cxnId="{BA228FAF-ED1D-4D98-9A5D-F323F0165A18}">
      <dgm:prSet/>
      <dgm:spPr/>
      <dgm:t>
        <a:bodyPr/>
        <a:lstStyle/>
        <a:p>
          <a:endParaRPr lang="en-CA"/>
        </a:p>
      </dgm:t>
    </dgm:pt>
    <dgm:pt modelId="{5CF1D74D-699F-4C56-9368-56E5B7D2894F}">
      <dgm:prSet phldrT="[Text]"/>
      <dgm:spPr/>
      <dgm:t>
        <a:bodyPr/>
        <a:lstStyle/>
        <a:p>
          <a:r>
            <a:rPr lang="en-CA"/>
            <a:t>Protection</a:t>
          </a:r>
          <a:endParaRPr lang="en-CA" dirty="0"/>
        </a:p>
      </dgm:t>
    </dgm:pt>
    <dgm:pt modelId="{1ED5F781-772E-4F8A-8A72-B8816544C540}" type="parTrans" cxnId="{32CB4818-FDD7-487C-94D9-72CDABB61AEA}">
      <dgm:prSet/>
      <dgm:spPr/>
      <dgm:t>
        <a:bodyPr/>
        <a:lstStyle/>
        <a:p>
          <a:endParaRPr lang="en-CA"/>
        </a:p>
      </dgm:t>
    </dgm:pt>
    <dgm:pt modelId="{6F15CF2E-13E2-4438-B833-7D0362924C8B}" type="sibTrans" cxnId="{32CB4818-FDD7-487C-94D9-72CDABB61AEA}">
      <dgm:prSet/>
      <dgm:spPr/>
      <dgm:t>
        <a:bodyPr/>
        <a:lstStyle/>
        <a:p>
          <a:endParaRPr lang="en-CA"/>
        </a:p>
      </dgm:t>
    </dgm:pt>
    <dgm:pt modelId="{470B0315-2947-4027-88FD-956834FC69FA}">
      <dgm:prSet phldrT="[Text]"/>
      <dgm:spPr/>
      <dgm:t>
        <a:bodyPr/>
        <a:lstStyle/>
        <a:p>
          <a:r>
            <a:rPr lang="en-CA"/>
            <a:t>Legislation </a:t>
          </a:r>
          <a:r>
            <a:rPr lang="en-CA" dirty="0"/>
            <a:t>&amp; Policy</a:t>
          </a:r>
        </a:p>
      </dgm:t>
    </dgm:pt>
    <dgm:pt modelId="{88B9E4FD-AF59-4100-8F24-5A96C828D8D3}" type="parTrans" cxnId="{97A632CA-C406-4588-AD74-3C53908718EC}">
      <dgm:prSet/>
      <dgm:spPr/>
      <dgm:t>
        <a:bodyPr/>
        <a:lstStyle/>
        <a:p>
          <a:endParaRPr lang="en-CA"/>
        </a:p>
      </dgm:t>
    </dgm:pt>
    <dgm:pt modelId="{1F374909-6E2C-4610-A7BE-CA0FEC6F85D7}" type="sibTrans" cxnId="{97A632CA-C406-4588-AD74-3C53908718EC}">
      <dgm:prSet/>
      <dgm:spPr/>
      <dgm:t>
        <a:bodyPr/>
        <a:lstStyle/>
        <a:p>
          <a:endParaRPr lang="en-CA"/>
        </a:p>
      </dgm:t>
    </dgm:pt>
    <dgm:pt modelId="{CA357434-D43B-4A53-97D9-DCB4578474CD}" type="pres">
      <dgm:prSet presAssocID="{91777645-AA13-447B-8AAE-9FE0C7B246B3}" presName="diagram" presStyleCnt="0">
        <dgm:presLayoutVars>
          <dgm:dir/>
          <dgm:resizeHandles val="exact"/>
        </dgm:presLayoutVars>
      </dgm:prSet>
      <dgm:spPr/>
      <dgm:t>
        <a:bodyPr/>
        <a:lstStyle/>
        <a:p>
          <a:endParaRPr lang="en-US"/>
        </a:p>
      </dgm:t>
    </dgm:pt>
    <dgm:pt modelId="{56E716BC-4748-4C8A-B867-623AA63727C6}" type="pres">
      <dgm:prSet presAssocID="{47F5E6AA-67E8-4402-8A87-481ABE16BB61}" presName="node" presStyleLbl="node1" presStyleIdx="0" presStyleCnt="9">
        <dgm:presLayoutVars>
          <dgm:bulletEnabled val="1"/>
        </dgm:presLayoutVars>
      </dgm:prSet>
      <dgm:spPr/>
      <dgm:t>
        <a:bodyPr/>
        <a:lstStyle/>
        <a:p>
          <a:endParaRPr lang="en-US"/>
        </a:p>
      </dgm:t>
    </dgm:pt>
    <dgm:pt modelId="{52E34CDC-F15D-48F0-B158-5CFE66E92902}" type="pres">
      <dgm:prSet presAssocID="{56164DAB-9C64-4934-97F5-48C3ABF95732}" presName="sibTrans" presStyleCnt="0"/>
      <dgm:spPr/>
    </dgm:pt>
    <dgm:pt modelId="{BB0D7AAA-ED4B-4F43-B730-020B3A12CA45}" type="pres">
      <dgm:prSet presAssocID="{470B0315-2947-4027-88FD-956834FC69FA}" presName="node" presStyleLbl="node1" presStyleIdx="1" presStyleCnt="9">
        <dgm:presLayoutVars>
          <dgm:bulletEnabled val="1"/>
        </dgm:presLayoutVars>
      </dgm:prSet>
      <dgm:spPr/>
      <dgm:t>
        <a:bodyPr/>
        <a:lstStyle/>
        <a:p>
          <a:endParaRPr lang="en-US"/>
        </a:p>
      </dgm:t>
    </dgm:pt>
    <dgm:pt modelId="{7D8144C0-0DCE-4238-B784-7BD02504F507}" type="pres">
      <dgm:prSet presAssocID="{1F374909-6E2C-4610-A7BE-CA0FEC6F85D7}" presName="sibTrans" presStyleCnt="0"/>
      <dgm:spPr/>
    </dgm:pt>
    <dgm:pt modelId="{213F176A-68BC-45D7-92A6-9CABBD1301A9}" type="pres">
      <dgm:prSet presAssocID="{7FD3F19D-F4E6-4A20-BC83-908608960BF6}" presName="node" presStyleLbl="node1" presStyleIdx="2" presStyleCnt="9">
        <dgm:presLayoutVars>
          <dgm:bulletEnabled val="1"/>
        </dgm:presLayoutVars>
      </dgm:prSet>
      <dgm:spPr/>
      <dgm:t>
        <a:bodyPr/>
        <a:lstStyle/>
        <a:p>
          <a:endParaRPr lang="en-US"/>
        </a:p>
      </dgm:t>
    </dgm:pt>
    <dgm:pt modelId="{74665962-20C1-44C7-BFD4-89A462B2821C}" type="pres">
      <dgm:prSet presAssocID="{85EB53AB-1698-4B82-B02B-5625BF4D4C56}" presName="sibTrans" presStyleCnt="0"/>
      <dgm:spPr/>
    </dgm:pt>
    <dgm:pt modelId="{EC2C155E-C2EB-4F8B-BCF4-2FC82A02D884}" type="pres">
      <dgm:prSet presAssocID="{1C6D139E-C1CE-4CE9-8F0A-FFDAD3C69485}" presName="node" presStyleLbl="node1" presStyleIdx="3" presStyleCnt="9">
        <dgm:presLayoutVars>
          <dgm:bulletEnabled val="1"/>
        </dgm:presLayoutVars>
      </dgm:prSet>
      <dgm:spPr/>
      <dgm:t>
        <a:bodyPr/>
        <a:lstStyle/>
        <a:p>
          <a:endParaRPr lang="en-US"/>
        </a:p>
      </dgm:t>
    </dgm:pt>
    <dgm:pt modelId="{D1DE7B97-E32F-43D0-9777-D6D8B972CE68}" type="pres">
      <dgm:prSet presAssocID="{99F06774-3672-42AB-8FDD-8F2A22E195D6}" presName="sibTrans" presStyleCnt="0"/>
      <dgm:spPr/>
    </dgm:pt>
    <dgm:pt modelId="{91C7D9E6-8E8C-442C-A27A-27BD5460FF19}" type="pres">
      <dgm:prSet presAssocID="{5CF1D74D-699F-4C56-9368-56E5B7D2894F}" presName="node" presStyleLbl="node1" presStyleIdx="4" presStyleCnt="9">
        <dgm:presLayoutVars>
          <dgm:bulletEnabled val="1"/>
        </dgm:presLayoutVars>
      </dgm:prSet>
      <dgm:spPr/>
      <dgm:t>
        <a:bodyPr/>
        <a:lstStyle/>
        <a:p>
          <a:endParaRPr lang="en-US"/>
        </a:p>
      </dgm:t>
    </dgm:pt>
    <dgm:pt modelId="{DD628A50-028D-494E-96C3-791C67AAC620}" type="pres">
      <dgm:prSet presAssocID="{6F15CF2E-13E2-4438-B833-7D0362924C8B}" presName="sibTrans" presStyleCnt="0"/>
      <dgm:spPr/>
    </dgm:pt>
    <dgm:pt modelId="{B3F2CE4B-C463-4FC6-871E-D68FB9553D8D}" type="pres">
      <dgm:prSet presAssocID="{139DCC5B-F93D-4678-9832-722624105658}" presName="node" presStyleLbl="node1" presStyleIdx="5" presStyleCnt="9">
        <dgm:presLayoutVars>
          <dgm:bulletEnabled val="1"/>
        </dgm:presLayoutVars>
      </dgm:prSet>
      <dgm:spPr/>
      <dgm:t>
        <a:bodyPr/>
        <a:lstStyle/>
        <a:p>
          <a:endParaRPr lang="en-US"/>
        </a:p>
      </dgm:t>
    </dgm:pt>
    <dgm:pt modelId="{05A0263F-94BA-4318-B694-32AF20099F72}" type="pres">
      <dgm:prSet presAssocID="{C699B39E-25FC-4DA6-BD55-DCB1A77E3536}" presName="sibTrans" presStyleCnt="0"/>
      <dgm:spPr/>
    </dgm:pt>
    <dgm:pt modelId="{C6B00229-5143-4985-B5ED-FDEF903B1FCC}" type="pres">
      <dgm:prSet presAssocID="{1DF5C326-D832-4DFB-89E7-EA8653AC2FA6}" presName="node" presStyleLbl="node1" presStyleIdx="6" presStyleCnt="9">
        <dgm:presLayoutVars>
          <dgm:bulletEnabled val="1"/>
        </dgm:presLayoutVars>
      </dgm:prSet>
      <dgm:spPr/>
      <dgm:t>
        <a:bodyPr/>
        <a:lstStyle/>
        <a:p>
          <a:endParaRPr lang="en-US"/>
        </a:p>
      </dgm:t>
    </dgm:pt>
    <dgm:pt modelId="{8B8F3346-8D45-4690-B20E-A7B010FF22D6}" type="pres">
      <dgm:prSet presAssocID="{E4468D72-B3BE-4A75-98F8-1B97B800E6BD}" presName="sibTrans" presStyleCnt="0"/>
      <dgm:spPr/>
    </dgm:pt>
    <dgm:pt modelId="{C02FFCED-F1D4-4EC7-B691-4A1B22716998}" type="pres">
      <dgm:prSet presAssocID="{E600E193-6E80-4F63-8B6C-98D57A02FB0E}" presName="node" presStyleLbl="node1" presStyleIdx="7" presStyleCnt="9">
        <dgm:presLayoutVars>
          <dgm:bulletEnabled val="1"/>
        </dgm:presLayoutVars>
      </dgm:prSet>
      <dgm:spPr/>
      <dgm:t>
        <a:bodyPr/>
        <a:lstStyle/>
        <a:p>
          <a:endParaRPr lang="en-US"/>
        </a:p>
      </dgm:t>
    </dgm:pt>
    <dgm:pt modelId="{441F0DCF-352C-4B20-A77D-1394E8DA860C}" type="pres">
      <dgm:prSet presAssocID="{1DA3C87D-D502-4AD7-BDCB-11E245B89FFD}" presName="sibTrans" presStyleCnt="0"/>
      <dgm:spPr/>
    </dgm:pt>
    <dgm:pt modelId="{4152A42D-EF9E-43A4-AE2E-A5AAA46F33CF}" type="pres">
      <dgm:prSet presAssocID="{2203A518-D4A9-4F66-A140-78838175A48C}" presName="node" presStyleLbl="node1" presStyleIdx="8" presStyleCnt="9">
        <dgm:presLayoutVars>
          <dgm:bulletEnabled val="1"/>
        </dgm:presLayoutVars>
      </dgm:prSet>
      <dgm:spPr/>
      <dgm:t>
        <a:bodyPr/>
        <a:lstStyle/>
        <a:p>
          <a:endParaRPr lang="en-US"/>
        </a:p>
      </dgm:t>
    </dgm:pt>
  </dgm:ptLst>
  <dgm:cxnLst>
    <dgm:cxn modelId="{A7D3AD99-9FA0-4454-BB46-02551FC5E5E9}" type="presOf" srcId="{470B0315-2947-4027-88FD-956834FC69FA}" destId="{BB0D7AAA-ED4B-4F43-B730-020B3A12CA45}" srcOrd="0" destOrd="0" presId="urn:microsoft.com/office/officeart/2005/8/layout/default"/>
    <dgm:cxn modelId="{E7A268FB-3B6E-4646-8BC0-7254A1C1EB60}" type="presOf" srcId="{1C6D139E-C1CE-4CE9-8F0A-FFDAD3C69485}" destId="{EC2C155E-C2EB-4F8B-BCF4-2FC82A02D884}" srcOrd="0" destOrd="0" presId="urn:microsoft.com/office/officeart/2005/8/layout/default"/>
    <dgm:cxn modelId="{10DD133E-FA82-4506-A659-7E018F31302A}" srcId="{91777645-AA13-447B-8AAE-9FE0C7B246B3}" destId="{E600E193-6E80-4F63-8B6C-98D57A02FB0E}" srcOrd="7" destOrd="0" parTransId="{ADABB951-3B84-4543-BB91-07CB323A4B05}" sibTransId="{1DA3C87D-D502-4AD7-BDCB-11E245B89FFD}"/>
    <dgm:cxn modelId="{4C6AAA10-0995-4914-8C1C-5DE0C6D6AAA2}" type="presOf" srcId="{E600E193-6E80-4F63-8B6C-98D57A02FB0E}" destId="{C02FFCED-F1D4-4EC7-B691-4A1B22716998}" srcOrd="0" destOrd="0" presId="urn:microsoft.com/office/officeart/2005/8/layout/default"/>
    <dgm:cxn modelId="{03EADB09-3559-43E6-9A42-D6C6B43DD4BA}" srcId="{91777645-AA13-447B-8AAE-9FE0C7B246B3}" destId="{7FD3F19D-F4E6-4A20-BC83-908608960BF6}" srcOrd="2" destOrd="0" parTransId="{11AA1FDF-97CF-48CE-BACD-A8A1411E116D}" sibTransId="{85EB53AB-1698-4B82-B02B-5625BF4D4C56}"/>
    <dgm:cxn modelId="{0FCA58BD-5E84-4063-9AF2-9516100C88FE}" type="presOf" srcId="{5CF1D74D-699F-4C56-9368-56E5B7D2894F}" destId="{91C7D9E6-8E8C-442C-A27A-27BD5460FF19}" srcOrd="0" destOrd="0" presId="urn:microsoft.com/office/officeart/2005/8/layout/default"/>
    <dgm:cxn modelId="{79548E4C-3A8B-4B1B-979E-5799EED8AF26}" srcId="{91777645-AA13-447B-8AAE-9FE0C7B246B3}" destId="{1DF5C326-D832-4DFB-89E7-EA8653AC2FA6}" srcOrd="6" destOrd="0" parTransId="{615872FA-8072-48D6-A6F8-E526763F522D}" sibTransId="{E4468D72-B3BE-4A75-98F8-1B97B800E6BD}"/>
    <dgm:cxn modelId="{FAB6CA96-980E-4995-99CB-6BAD6B7DBBFA}" srcId="{91777645-AA13-447B-8AAE-9FE0C7B246B3}" destId="{2203A518-D4A9-4F66-A140-78838175A48C}" srcOrd="8" destOrd="0" parTransId="{40975E2D-1A8E-462F-AF59-40E6220C6FE1}" sibTransId="{B4E9C227-A0C5-4A6A-8B6A-18A4F1E2F224}"/>
    <dgm:cxn modelId="{D2F9EE17-DCB1-4706-BD81-0EE4D2969685}" srcId="{91777645-AA13-447B-8AAE-9FE0C7B246B3}" destId="{47F5E6AA-67E8-4402-8A87-481ABE16BB61}" srcOrd="0" destOrd="0" parTransId="{DE197275-46BE-4184-B3C5-5050C51A2FCA}" sibTransId="{56164DAB-9C64-4934-97F5-48C3ABF95732}"/>
    <dgm:cxn modelId="{219CC5BB-CC2B-461B-BF6C-9C0A8A40BE6E}" type="presOf" srcId="{47F5E6AA-67E8-4402-8A87-481ABE16BB61}" destId="{56E716BC-4748-4C8A-B867-623AA63727C6}" srcOrd="0" destOrd="0" presId="urn:microsoft.com/office/officeart/2005/8/layout/default"/>
    <dgm:cxn modelId="{4D96AA52-A02E-4F1E-B1BE-17F3969DE413}" type="presOf" srcId="{7FD3F19D-F4E6-4A20-BC83-908608960BF6}" destId="{213F176A-68BC-45D7-92A6-9CABBD1301A9}" srcOrd="0" destOrd="0" presId="urn:microsoft.com/office/officeart/2005/8/layout/default"/>
    <dgm:cxn modelId="{CBF1C763-D341-4EFA-AAAD-88B7F5465215}" type="presOf" srcId="{139DCC5B-F93D-4678-9832-722624105658}" destId="{B3F2CE4B-C463-4FC6-871E-D68FB9553D8D}" srcOrd="0" destOrd="0" presId="urn:microsoft.com/office/officeart/2005/8/layout/default"/>
    <dgm:cxn modelId="{97A632CA-C406-4588-AD74-3C53908718EC}" srcId="{91777645-AA13-447B-8AAE-9FE0C7B246B3}" destId="{470B0315-2947-4027-88FD-956834FC69FA}" srcOrd="1" destOrd="0" parTransId="{88B9E4FD-AF59-4100-8F24-5A96C828D8D3}" sibTransId="{1F374909-6E2C-4610-A7BE-CA0FEC6F85D7}"/>
    <dgm:cxn modelId="{1F4D6F17-3C9A-4B70-A851-F8D9841C9848}" type="presOf" srcId="{91777645-AA13-447B-8AAE-9FE0C7B246B3}" destId="{CA357434-D43B-4A53-97D9-DCB4578474CD}" srcOrd="0" destOrd="0" presId="urn:microsoft.com/office/officeart/2005/8/layout/default"/>
    <dgm:cxn modelId="{535C561C-29EB-4B59-A212-22611398B364}" srcId="{91777645-AA13-447B-8AAE-9FE0C7B246B3}" destId="{139DCC5B-F93D-4678-9832-722624105658}" srcOrd="5" destOrd="0" parTransId="{3C1A1301-D9F8-44B3-ACA8-C490FB95E80B}" sibTransId="{C699B39E-25FC-4DA6-BD55-DCB1A77E3536}"/>
    <dgm:cxn modelId="{32CB4818-FDD7-487C-94D9-72CDABB61AEA}" srcId="{91777645-AA13-447B-8AAE-9FE0C7B246B3}" destId="{5CF1D74D-699F-4C56-9368-56E5B7D2894F}" srcOrd="4" destOrd="0" parTransId="{1ED5F781-772E-4F8A-8A72-B8816544C540}" sibTransId="{6F15CF2E-13E2-4438-B833-7D0362924C8B}"/>
    <dgm:cxn modelId="{7C2BA213-BE39-4358-8C95-05222F400DFA}" type="presOf" srcId="{1DF5C326-D832-4DFB-89E7-EA8653AC2FA6}" destId="{C6B00229-5143-4985-B5ED-FDEF903B1FCC}" srcOrd="0" destOrd="0" presId="urn:microsoft.com/office/officeart/2005/8/layout/default"/>
    <dgm:cxn modelId="{EAE9E6C3-B621-4E54-A60D-C7EC498147F2}" type="presOf" srcId="{2203A518-D4A9-4F66-A140-78838175A48C}" destId="{4152A42D-EF9E-43A4-AE2E-A5AAA46F33CF}" srcOrd="0" destOrd="0" presId="urn:microsoft.com/office/officeart/2005/8/layout/default"/>
    <dgm:cxn modelId="{BA228FAF-ED1D-4D98-9A5D-F323F0165A18}" srcId="{91777645-AA13-447B-8AAE-9FE0C7B246B3}" destId="{1C6D139E-C1CE-4CE9-8F0A-FFDAD3C69485}" srcOrd="3" destOrd="0" parTransId="{6F1E2DCC-A21C-41F7-A8C8-6C98F48BEEBB}" sibTransId="{99F06774-3672-42AB-8FDD-8F2A22E195D6}"/>
    <dgm:cxn modelId="{F63F8F74-6D9C-4642-A182-6A13151A1A0D}" type="presParOf" srcId="{CA357434-D43B-4A53-97D9-DCB4578474CD}" destId="{56E716BC-4748-4C8A-B867-623AA63727C6}" srcOrd="0" destOrd="0" presId="urn:microsoft.com/office/officeart/2005/8/layout/default"/>
    <dgm:cxn modelId="{0593564A-FACF-4833-995E-10D805D27E16}" type="presParOf" srcId="{CA357434-D43B-4A53-97D9-DCB4578474CD}" destId="{52E34CDC-F15D-48F0-B158-5CFE66E92902}" srcOrd="1" destOrd="0" presId="urn:microsoft.com/office/officeart/2005/8/layout/default"/>
    <dgm:cxn modelId="{C7F546C7-538D-4967-9072-86DF4EA3D5F0}" type="presParOf" srcId="{CA357434-D43B-4A53-97D9-DCB4578474CD}" destId="{BB0D7AAA-ED4B-4F43-B730-020B3A12CA45}" srcOrd="2" destOrd="0" presId="urn:microsoft.com/office/officeart/2005/8/layout/default"/>
    <dgm:cxn modelId="{F64229F2-B9E3-4383-8473-6A49B931B99C}" type="presParOf" srcId="{CA357434-D43B-4A53-97D9-DCB4578474CD}" destId="{7D8144C0-0DCE-4238-B784-7BD02504F507}" srcOrd="3" destOrd="0" presId="urn:microsoft.com/office/officeart/2005/8/layout/default"/>
    <dgm:cxn modelId="{F943D799-9A72-4E93-9E18-9E0E27307BC1}" type="presParOf" srcId="{CA357434-D43B-4A53-97D9-DCB4578474CD}" destId="{213F176A-68BC-45D7-92A6-9CABBD1301A9}" srcOrd="4" destOrd="0" presId="urn:microsoft.com/office/officeart/2005/8/layout/default"/>
    <dgm:cxn modelId="{FD5711C2-7FB1-43BB-B464-AF2B05F2EA02}" type="presParOf" srcId="{CA357434-D43B-4A53-97D9-DCB4578474CD}" destId="{74665962-20C1-44C7-BFD4-89A462B2821C}" srcOrd="5" destOrd="0" presId="urn:microsoft.com/office/officeart/2005/8/layout/default"/>
    <dgm:cxn modelId="{8DD32D88-E224-4AC5-9D88-1226D97A3CC0}" type="presParOf" srcId="{CA357434-D43B-4A53-97D9-DCB4578474CD}" destId="{EC2C155E-C2EB-4F8B-BCF4-2FC82A02D884}" srcOrd="6" destOrd="0" presId="urn:microsoft.com/office/officeart/2005/8/layout/default"/>
    <dgm:cxn modelId="{1D3AF6AC-A4A3-4B86-A64A-E5A965D98C2A}" type="presParOf" srcId="{CA357434-D43B-4A53-97D9-DCB4578474CD}" destId="{D1DE7B97-E32F-43D0-9777-D6D8B972CE68}" srcOrd="7" destOrd="0" presId="urn:microsoft.com/office/officeart/2005/8/layout/default"/>
    <dgm:cxn modelId="{91E4B9BD-8A07-44EE-AEF7-93A01D176904}" type="presParOf" srcId="{CA357434-D43B-4A53-97D9-DCB4578474CD}" destId="{91C7D9E6-8E8C-442C-A27A-27BD5460FF19}" srcOrd="8" destOrd="0" presId="urn:microsoft.com/office/officeart/2005/8/layout/default"/>
    <dgm:cxn modelId="{B68B9940-76B5-4358-B81E-FEF40BBA38BB}" type="presParOf" srcId="{CA357434-D43B-4A53-97D9-DCB4578474CD}" destId="{DD628A50-028D-494E-96C3-791C67AAC620}" srcOrd="9" destOrd="0" presId="urn:microsoft.com/office/officeart/2005/8/layout/default"/>
    <dgm:cxn modelId="{1330C047-C3A1-414A-AF0C-CB30D90FA375}" type="presParOf" srcId="{CA357434-D43B-4A53-97D9-DCB4578474CD}" destId="{B3F2CE4B-C463-4FC6-871E-D68FB9553D8D}" srcOrd="10" destOrd="0" presId="urn:microsoft.com/office/officeart/2005/8/layout/default"/>
    <dgm:cxn modelId="{433BD4CE-76AD-4272-9F89-E42FEEEF4FB1}" type="presParOf" srcId="{CA357434-D43B-4A53-97D9-DCB4578474CD}" destId="{05A0263F-94BA-4318-B694-32AF20099F72}" srcOrd="11" destOrd="0" presId="urn:microsoft.com/office/officeart/2005/8/layout/default"/>
    <dgm:cxn modelId="{E8B54483-5C79-4284-B63C-B19CCB6E30AD}" type="presParOf" srcId="{CA357434-D43B-4A53-97D9-DCB4578474CD}" destId="{C6B00229-5143-4985-B5ED-FDEF903B1FCC}" srcOrd="12" destOrd="0" presId="urn:microsoft.com/office/officeart/2005/8/layout/default"/>
    <dgm:cxn modelId="{BC440C5A-FC07-4CF8-9EAC-A63B79CEAB76}" type="presParOf" srcId="{CA357434-D43B-4A53-97D9-DCB4578474CD}" destId="{8B8F3346-8D45-4690-B20E-A7B010FF22D6}" srcOrd="13" destOrd="0" presId="urn:microsoft.com/office/officeart/2005/8/layout/default"/>
    <dgm:cxn modelId="{7E567BB2-F584-4E41-AC64-9F21D8C037C2}" type="presParOf" srcId="{CA357434-D43B-4A53-97D9-DCB4578474CD}" destId="{C02FFCED-F1D4-4EC7-B691-4A1B22716998}" srcOrd="14" destOrd="0" presId="urn:microsoft.com/office/officeart/2005/8/layout/default"/>
    <dgm:cxn modelId="{BC40224D-4FA3-4B27-B447-60970EAD3547}" type="presParOf" srcId="{CA357434-D43B-4A53-97D9-DCB4578474CD}" destId="{441F0DCF-352C-4B20-A77D-1394E8DA860C}" srcOrd="15" destOrd="0" presId="urn:microsoft.com/office/officeart/2005/8/layout/default"/>
    <dgm:cxn modelId="{92143B43-FD1F-4272-B9D6-47D69D0E0CBB}" type="presParOf" srcId="{CA357434-D43B-4A53-97D9-DCB4578474CD}" destId="{4152A42D-EF9E-43A4-AE2E-A5AAA46F33C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B3B448-6E9D-46F6-8C14-B5F8414AD127}" type="doc">
      <dgm:prSet loTypeId="urn:microsoft.com/office/officeart/2005/8/layout/vList4" loCatId="list" qsTypeId="urn:microsoft.com/office/officeart/2005/8/quickstyle/simple1" qsCatId="simple" csTypeId="urn:microsoft.com/office/officeart/2005/8/colors/colorful3" csCatId="colorful" phldr="1"/>
      <dgm:spPr/>
      <dgm:t>
        <a:bodyPr/>
        <a:lstStyle/>
        <a:p>
          <a:endParaRPr lang="en-CA"/>
        </a:p>
      </dgm:t>
    </dgm:pt>
    <dgm:pt modelId="{7A7E4358-0944-4E29-8EB6-DDC4B3C91CE7}">
      <dgm:prSet phldrT="[Text]"/>
      <dgm:spPr/>
      <dgm:t>
        <a:bodyPr/>
        <a:lstStyle/>
        <a:p>
          <a:r>
            <a:rPr lang="en-CA" dirty="0"/>
            <a:t>GWELLS</a:t>
          </a:r>
        </a:p>
      </dgm:t>
    </dgm:pt>
    <dgm:pt modelId="{68B1DE20-DF1A-4E69-A9F8-8E5832A5D5DA}" type="parTrans" cxnId="{EDA78492-4E1F-47CC-B2F1-5DC6F942F6FE}">
      <dgm:prSet/>
      <dgm:spPr/>
      <dgm:t>
        <a:bodyPr/>
        <a:lstStyle/>
        <a:p>
          <a:endParaRPr lang="en-CA"/>
        </a:p>
      </dgm:t>
    </dgm:pt>
    <dgm:pt modelId="{D3781AB2-20F1-49C8-9F85-D4E95FC4BCA5}" type="sibTrans" cxnId="{EDA78492-4E1F-47CC-B2F1-5DC6F942F6FE}">
      <dgm:prSet/>
      <dgm:spPr/>
      <dgm:t>
        <a:bodyPr/>
        <a:lstStyle/>
        <a:p>
          <a:endParaRPr lang="en-CA"/>
        </a:p>
      </dgm:t>
    </dgm:pt>
    <dgm:pt modelId="{6588698B-50AC-4F14-A449-EB2A13928AE1}">
      <dgm:prSet phldrT="[Text]"/>
      <dgm:spPr/>
      <dgm:t>
        <a:bodyPr/>
        <a:lstStyle/>
        <a:p>
          <a:r>
            <a:rPr lang="en-CA" dirty="0"/>
            <a:t>Mapping</a:t>
          </a:r>
        </a:p>
      </dgm:t>
    </dgm:pt>
    <dgm:pt modelId="{6D7C998A-8503-4F3C-9FE4-5FC1CB2425EE}" type="parTrans" cxnId="{3A995AC4-7DE2-451E-AE27-1A35ACFECF57}">
      <dgm:prSet/>
      <dgm:spPr/>
      <dgm:t>
        <a:bodyPr/>
        <a:lstStyle/>
        <a:p>
          <a:endParaRPr lang="en-CA"/>
        </a:p>
      </dgm:t>
    </dgm:pt>
    <dgm:pt modelId="{BC484DF4-A827-4A32-A089-1E6D4FF95B8F}" type="sibTrans" cxnId="{3A995AC4-7DE2-451E-AE27-1A35ACFECF57}">
      <dgm:prSet/>
      <dgm:spPr/>
      <dgm:t>
        <a:bodyPr/>
        <a:lstStyle/>
        <a:p>
          <a:endParaRPr lang="en-CA"/>
        </a:p>
      </dgm:t>
    </dgm:pt>
    <dgm:pt modelId="{E334E3A1-F60B-433C-8605-B9D56ACE3FFA}">
      <dgm:prSet phldrT="[Text]"/>
      <dgm:spPr/>
      <dgm:t>
        <a:bodyPr/>
        <a:lstStyle/>
        <a:p>
          <a:r>
            <a:rPr lang="en-CA" dirty="0"/>
            <a:t>Water Budgets</a:t>
          </a:r>
        </a:p>
      </dgm:t>
    </dgm:pt>
    <dgm:pt modelId="{4BEA1E82-4A51-4405-9CD5-321649004E32}" type="parTrans" cxnId="{18918E45-5209-41F3-8861-397145AFCE13}">
      <dgm:prSet/>
      <dgm:spPr/>
      <dgm:t>
        <a:bodyPr/>
        <a:lstStyle/>
        <a:p>
          <a:endParaRPr lang="en-CA"/>
        </a:p>
      </dgm:t>
    </dgm:pt>
    <dgm:pt modelId="{2D4194C9-89B5-4DEC-A8E8-810E751AE62D}" type="sibTrans" cxnId="{18918E45-5209-41F3-8861-397145AFCE13}">
      <dgm:prSet/>
      <dgm:spPr/>
      <dgm:t>
        <a:bodyPr/>
        <a:lstStyle/>
        <a:p>
          <a:endParaRPr lang="en-CA"/>
        </a:p>
      </dgm:t>
    </dgm:pt>
    <dgm:pt modelId="{8647891A-B248-46C9-A6AC-FF99FDD085BE}">
      <dgm:prSet phldrT="[Text]"/>
      <dgm:spPr/>
      <dgm:t>
        <a:bodyPr/>
        <a:lstStyle/>
        <a:p>
          <a:r>
            <a:rPr lang="en-CA" dirty="0"/>
            <a:t>Modelling &amp; Characterization Projects</a:t>
          </a:r>
        </a:p>
      </dgm:t>
    </dgm:pt>
    <dgm:pt modelId="{AE36F225-4073-4B46-984E-B04AF8F40C68}" type="parTrans" cxnId="{27EF9AB6-747D-4E20-BE63-56E230E125A9}">
      <dgm:prSet/>
      <dgm:spPr/>
      <dgm:t>
        <a:bodyPr/>
        <a:lstStyle/>
        <a:p>
          <a:endParaRPr lang="en-CA"/>
        </a:p>
      </dgm:t>
    </dgm:pt>
    <dgm:pt modelId="{BF9625D0-15C1-4637-A46A-41E0E0D8F902}" type="sibTrans" cxnId="{27EF9AB6-747D-4E20-BE63-56E230E125A9}">
      <dgm:prSet/>
      <dgm:spPr/>
      <dgm:t>
        <a:bodyPr/>
        <a:lstStyle/>
        <a:p>
          <a:endParaRPr lang="en-CA"/>
        </a:p>
      </dgm:t>
    </dgm:pt>
    <dgm:pt modelId="{82A01459-4864-424B-9671-BDAABF06F71E}" type="pres">
      <dgm:prSet presAssocID="{72B3B448-6E9D-46F6-8C14-B5F8414AD127}" presName="linear" presStyleCnt="0">
        <dgm:presLayoutVars>
          <dgm:dir/>
          <dgm:resizeHandles val="exact"/>
        </dgm:presLayoutVars>
      </dgm:prSet>
      <dgm:spPr/>
      <dgm:t>
        <a:bodyPr/>
        <a:lstStyle/>
        <a:p>
          <a:endParaRPr lang="en-US"/>
        </a:p>
      </dgm:t>
    </dgm:pt>
    <dgm:pt modelId="{190FA73E-B955-4268-B9DC-B6445637F0D2}" type="pres">
      <dgm:prSet presAssocID="{7A7E4358-0944-4E29-8EB6-DDC4B3C91CE7}" presName="comp" presStyleCnt="0"/>
      <dgm:spPr/>
    </dgm:pt>
    <dgm:pt modelId="{27463EFA-40F0-4D4C-A98E-655A5B6BFBAF}" type="pres">
      <dgm:prSet presAssocID="{7A7E4358-0944-4E29-8EB6-DDC4B3C91CE7}" presName="box" presStyleLbl="node1" presStyleIdx="0" presStyleCnt="4"/>
      <dgm:spPr/>
      <dgm:t>
        <a:bodyPr/>
        <a:lstStyle/>
        <a:p>
          <a:endParaRPr lang="en-US"/>
        </a:p>
      </dgm:t>
    </dgm:pt>
    <dgm:pt modelId="{B788C926-7D55-45B0-9489-E55B8CA01EB6}" type="pres">
      <dgm:prSet presAssocID="{7A7E4358-0944-4E29-8EB6-DDC4B3C91CE7}" presName="img" presStyleLbl="fgImgPlace1" presStyleIdx="0" presStyleCnt="4"/>
      <dgm:spPr>
        <a:blipFill rotWithShape="1">
          <a:blip xmlns:r="http://schemas.openxmlformats.org/officeDocument/2006/relationships" r:embed="rId1"/>
          <a:stretch>
            <a:fillRect/>
          </a:stretch>
        </a:blipFill>
      </dgm:spPr>
    </dgm:pt>
    <dgm:pt modelId="{DD5D9452-A994-4282-AAE9-51729237B6E5}" type="pres">
      <dgm:prSet presAssocID="{7A7E4358-0944-4E29-8EB6-DDC4B3C91CE7}" presName="text" presStyleLbl="node1" presStyleIdx="0" presStyleCnt="4">
        <dgm:presLayoutVars>
          <dgm:bulletEnabled val="1"/>
        </dgm:presLayoutVars>
      </dgm:prSet>
      <dgm:spPr/>
      <dgm:t>
        <a:bodyPr/>
        <a:lstStyle/>
        <a:p>
          <a:endParaRPr lang="en-US"/>
        </a:p>
      </dgm:t>
    </dgm:pt>
    <dgm:pt modelId="{A2DEE7A7-F7FB-464F-A63A-1664DB73B44B}" type="pres">
      <dgm:prSet presAssocID="{D3781AB2-20F1-49C8-9F85-D4E95FC4BCA5}" presName="spacer" presStyleCnt="0"/>
      <dgm:spPr/>
    </dgm:pt>
    <dgm:pt modelId="{9D94BD9E-C15A-45C2-9F46-BD09A1A71EDB}" type="pres">
      <dgm:prSet presAssocID="{6588698B-50AC-4F14-A449-EB2A13928AE1}" presName="comp" presStyleCnt="0"/>
      <dgm:spPr/>
    </dgm:pt>
    <dgm:pt modelId="{01EEF4BB-8268-4FED-A761-664B20E307D4}" type="pres">
      <dgm:prSet presAssocID="{6588698B-50AC-4F14-A449-EB2A13928AE1}" presName="box" presStyleLbl="node1" presStyleIdx="1" presStyleCnt="4"/>
      <dgm:spPr/>
      <dgm:t>
        <a:bodyPr/>
        <a:lstStyle/>
        <a:p>
          <a:endParaRPr lang="en-US"/>
        </a:p>
      </dgm:t>
    </dgm:pt>
    <dgm:pt modelId="{CA92C5AB-C3BD-4944-AD1F-4BEB740606E6}" type="pres">
      <dgm:prSet presAssocID="{6588698B-50AC-4F14-A449-EB2A13928AE1}" presName="img" presStyleLbl="fgImgPlace1" presStyleIdx="1" presStyleCnt="4"/>
      <dgm:spPr>
        <a:blipFill rotWithShape="1">
          <a:blip xmlns:r="http://schemas.openxmlformats.org/officeDocument/2006/relationships" r:embed="rId2"/>
          <a:stretch>
            <a:fillRect/>
          </a:stretch>
        </a:blipFill>
      </dgm:spPr>
    </dgm:pt>
    <dgm:pt modelId="{4EED55D3-B839-4C53-B78E-35F416D801DA}" type="pres">
      <dgm:prSet presAssocID="{6588698B-50AC-4F14-A449-EB2A13928AE1}" presName="text" presStyleLbl="node1" presStyleIdx="1" presStyleCnt="4">
        <dgm:presLayoutVars>
          <dgm:bulletEnabled val="1"/>
        </dgm:presLayoutVars>
      </dgm:prSet>
      <dgm:spPr/>
      <dgm:t>
        <a:bodyPr/>
        <a:lstStyle/>
        <a:p>
          <a:endParaRPr lang="en-US"/>
        </a:p>
      </dgm:t>
    </dgm:pt>
    <dgm:pt modelId="{1CFB589E-C7AD-4ED0-8DD3-513000935B03}" type="pres">
      <dgm:prSet presAssocID="{BC484DF4-A827-4A32-A089-1E6D4FF95B8F}" presName="spacer" presStyleCnt="0"/>
      <dgm:spPr/>
    </dgm:pt>
    <dgm:pt modelId="{3FCBA08E-DB07-49B5-9C81-FC7805FEA5EA}" type="pres">
      <dgm:prSet presAssocID="{E334E3A1-F60B-433C-8605-B9D56ACE3FFA}" presName="comp" presStyleCnt="0"/>
      <dgm:spPr/>
    </dgm:pt>
    <dgm:pt modelId="{EEBAE283-863E-4FF0-A153-AAABBCFFDD81}" type="pres">
      <dgm:prSet presAssocID="{E334E3A1-F60B-433C-8605-B9D56ACE3FFA}" presName="box" presStyleLbl="node1" presStyleIdx="2" presStyleCnt="4"/>
      <dgm:spPr/>
      <dgm:t>
        <a:bodyPr/>
        <a:lstStyle/>
        <a:p>
          <a:endParaRPr lang="en-US"/>
        </a:p>
      </dgm:t>
    </dgm:pt>
    <dgm:pt modelId="{C0A261E7-C1E7-4D15-A3E9-CD33543C2431}" type="pres">
      <dgm:prSet presAssocID="{E334E3A1-F60B-433C-8605-B9D56ACE3FFA}" presName="img" presStyleLbl="fgImgPlace1" presStyleIdx="2" presStyleCnt="4"/>
      <dgm:spPr>
        <a:blipFill rotWithShape="1">
          <a:blip xmlns:r="http://schemas.openxmlformats.org/officeDocument/2006/relationships" r:embed="rId3"/>
          <a:stretch>
            <a:fillRect/>
          </a:stretch>
        </a:blipFill>
      </dgm:spPr>
    </dgm:pt>
    <dgm:pt modelId="{3A1BF5C6-462B-4B74-95B2-D88E2BCF0605}" type="pres">
      <dgm:prSet presAssocID="{E334E3A1-F60B-433C-8605-B9D56ACE3FFA}" presName="text" presStyleLbl="node1" presStyleIdx="2" presStyleCnt="4">
        <dgm:presLayoutVars>
          <dgm:bulletEnabled val="1"/>
        </dgm:presLayoutVars>
      </dgm:prSet>
      <dgm:spPr/>
      <dgm:t>
        <a:bodyPr/>
        <a:lstStyle/>
        <a:p>
          <a:endParaRPr lang="en-US"/>
        </a:p>
      </dgm:t>
    </dgm:pt>
    <dgm:pt modelId="{10652B7B-FE4E-43F7-8588-EF9FE87D583A}" type="pres">
      <dgm:prSet presAssocID="{2D4194C9-89B5-4DEC-A8E8-810E751AE62D}" presName="spacer" presStyleCnt="0"/>
      <dgm:spPr/>
    </dgm:pt>
    <dgm:pt modelId="{E6CD1BF7-AD43-4EBC-9D34-9F5624969380}" type="pres">
      <dgm:prSet presAssocID="{8647891A-B248-46C9-A6AC-FF99FDD085BE}" presName="comp" presStyleCnt="0"/>
      <dgm:spPr/>
    </dgm:pt>
    <dgm:pt modelId="{9B34AF89-EB37-4BE9-9C1F-5E016723F005}" type="pres">
      <dgm:prSet presAssocID="{8647891A-B248-46C9-A6AC-FF99FDD085BE}" presName="box" presStyleLbl="node1" presStyleIdx="3" presStyleCnt="4"/>
      <dgm:spPr/>
      <dgm:t>
        <a:bodyPr/>
        <a:lstStyle/>
        <a:p>
          <a:endParaRPr lang="en-US"/>
        </a:p>
      </dgm:t>
    </dgm:pt>
    <dgm:pt modelId="{E7EBB00D-9138-413D-BD1E-49CCF9DFACD8}" type="pres">
      <dgm:prSet presAssocID="{8647891A-B248-46C9-A6AC-FF99FDD085BE}" presName="img" presStyleLbl="fgImgPlace1" presStyleIdx="3" presStyleCnt="4"/>
      <dgm:spPr>
        <a:blipFill rotWithShape="1">
          <a:blip xmlns:r="http://schemas.openxmlformats.org/officeDocument/2006/relationships" r:embed="rId4"/>
          <a:stretch>
            <a:fillRect/>
          </a:stretch>
        </a:blipFill>
      </dgm:spPr>
    </dgm:pt>
    <dgm:pt modelId="{E75CEEA2-DB95-4758-8D28-EFC244935602}" type="pres">
      <dgm:prSet presAssocID="{8647891A-B248-46C9-A6AC-FF99FDD085BE}" presName="text" presStyleLbl="node1" presStyleIdx="3" presStyleCnt="4">
        <dgm:presLayoutVars>
          <dgm:bulletEnabled val="1"/>
        </dgm:presLayoutVars>
      </dgm:prSet>
      <dgm:spPr/>
      <dgm:t>
        <a:bodyPr/>
        <a:lstStyle/>
        <a:p>
          <a:endParaRPr lang="en-US"/>
        </a:p>
      </dgm:t>
    </dgm:pt>
  </dgm:ptLst>
  <dgm:cxnLst>
    <dgm:cxn modelId="{18918E45-5209-41F3-8861-397145AFCE13}" srcId="{72B3B448-6E9D-46F6-8C14-B5F8414AD127}" destId="{E334E3A1-F60B-433C-8605-B9D56ACE3FFA}" srcOrd="2" destOrd="0" parTransId="{4BEA1E82-4A51-4405-9CD5-321649004E32}" sibTransId="{2D4194C9-89B5-4DEC-A8E8-810E751AE62D}"/>
    <dgm:cxn modelId="{27EF9AB6-747D-4E20-BE63-56E230E125A9}" srcId="{72B3B448-6E9D-46F6-8C14-B5F8414AD127}" destId="{8647891A-B248-46C9-A6AC-FF99FDD085BE}" srcOrd="3" destOrd="0" parTransId="{AE36F225-4073-4B46-984E-B04AF8F40C68}" sibTransId="{BF9625D0-15C1-4637-A46A-41E0E0D8F902}"/>
    <dgm:cxn modelId="{B601088D-A6DB-4BE3-86D0-7504AFB1E243}" type="presOf" srcId="{E334E3A1-F60B-433C-8605-B9D56ACE3FFA}" destId="{EEBAE283-863E-4FF0-A153-AAABBCFFDD81}" srcOrd="0" destOrd="0" presId="urn:microsoft.com/office/officeart/2005/8/layout/vList4"/>
    <dgm:cxn modelId="{FF7DDD0D-07F2-4D90-BC73-CE8099B1F28E}" type="presOf" srcId="{6588698B-50AC-4F14-A449-EB2A13928AE1}" destId="{01EEF4BB-8268-4FED-A761-664B20E307D4}" srcOrd="0" destOrd="0" presId="urn:microsoft.com/office/officeart/2005/8/layout/vList4"/>
    <dgm:cxn modelId="{AAA3E86C-66B5-4663-83EF-D5676ACA9C6D}" type="presOf" srcId="{6588698B-50AC-4F14-A449-EB2A13928AE1}" destId="{4EED55D3-B839-4C53-B78E-35F416D801DA}" srcOrd="1" destOrd="0" presId="urn:microsoft.com/office/officeart/2005/8/layout/vList4"/>
    <dgm:cxn modelId="{44DD5467-5E39-4C7E-8F86-1A10EAB94418}" type="presOf" srcId="{8647891A-B248-46C9-A6AC-FF99FDD085BE}" destId="{E75CEEA2-DB95-4758-8D28-EFC244935602}" srcOrd="1" destOrd="0" presId="urn:microsoft.com/office/officeart/2005/8/layout/vList4"/>
    <dgm:cxn modelId="{0C99CE81-C29E-40DA-BE4F-905F45BFAFE2}" type="presOf" srcId="{7A7E4358-0944-4E29-8EB6-DDC4B3C91CE7}" destId="{DD5D9452-A994-4282-AAE9-51729237B6E5}" srcOrd="1" destOrd="0" presId="urn:microsoft.com/office/officeart/2005/8/layout/vList4"/>
    <dgm:cxn modelId="{9ED1CF86-891B-42D2-9107-3CDC1A8BD33B}" type="presOf" srcId="{E334E3A1-F60B-433C-8605-B9D56ACE3FFA}" destId="{3A1BF5C6-462B-4B74-95B2-D88E2BCF0605}" srcOrd="1" destOrd="0" presId="urn:microsoft.com/office/officeart/2005/8/layout/vList4"/>
    <dgm:cxn modelId="{0ECAEEBE-6301-4EB6-BFD4-0AC4619CF122}" type="presOf" srcId="{72B3B448-6E9D-46F6-8C14-B5F8414AD127}" destId="{82A01459-4864-424B-9671-BDAABF06F71E}" srcOrd="0" destOrd="0" presId="urn:microsoft.com/office/officeart/2005/8/layout/vList4"/>
    <dgm:cxn modelId="{EDA78492-4E1F-47CC-B2F1-5DC6F942F6FE}" srcId="{72B3B448-6E9D-46F6-8C14-B5F8414AD127}" destId="{7A7E4358-0944-4E29-8EB6-DDC4B3C91CE7}" srcOrd="0" destOrd="0" parTransId="{68B1DE20-DF1A-4E69-A9F8-8E5832A5D5DA}" sibTransId="{D3781AB2-20F1-49C8-9F85-D4E95FC4BCA5}"/>
    <dgm:cxn modelId="{9A589B6A-7D65-435A-85CE-D5688AC070D1}" type="presOf" srcId="{7A7E4358-0944-4E29-8EB6-DDC4B3C91CE7}" destId="{27463EFA-40F0-4D4C-A98E-655A5B6BFBAF}" srcOrd="0" destOrd="0" presId="urn:microsoft.com/office/officeart/2005/8/layout/vList4"/>
    <dgm:cxn modelId="{3A995AC4-7DE2-451E-AE27-1A35ACFECF57}" srcId="{72B3B448-6E9D-46F6-8C14-B5F8414AD127}" destId="{6588698B-50AC-4F14-A449-EB2A13928AE1}" srcOrd="1" destOrd="0" parTransId="{6D7C998A-8503-4F3C-9FE4-5FC1CB2425EE}" sibTransId="{BC484DF4-A827-4A32-A089-1E6D4FF95B8F}"/>
    <dgm:cxn modelId="{26828FEB-5A51-4850-BEBE-1376373F994C}" type="presOf" srcId="{8647891A-B248-46C9-A6AC-FF99FDD085BE}" destId="{9B34AF89-EB37-4BE9-9C1F-5E016723F005}" srcOrd="0" destOrd="0" presId="urn:microsoft.com/office/officeart/2005/8/layout/vList4"/>
    <dgm:cxn modelId="{95A23C83-4A0F-4FEE-9109-A871073EB518}" type="presParOf" srcId="{82A01459-4864-424B-9671-BDAABF06F71E}" destId="{190FA73E-B955-4268-B9DC-B6445637F0D2}" srcOrd="0" destOrd="0" presId="urn:microsoft.com/office/officeart/2005/8/layout/vList4"/>
    <dgm:cxn modelId="{FD87B6A2-008A-4D69-BCB8-C73964CF9028}" type="presParOf" srcId="{190FA73E-B955-4268-B9DC-B6445637F0D2}" destId="{27463EFA-40F0-4D4C-A98E-655A5B6BFBAF}" srcOrd="0" destOrd="0" presId="urn:microsoft.com/office/officeart/2005/8/layout/vList4"/>
    <dgm:cxn modelId="{1915318C-8D1E-486C-9862-5F72D5FFF639}" type="presParOf" srcId="{190FA73E-B955-4268-B9DC-B6445637F0D2}" destId="{B788C926-7D55-45B0-9489-E55B8CA01EB6}" srcOrd="1" destOrd="0" presId="urn:microsoft.com/office/officeart/2005/8/layout/vList4"/>
    <dgm:cxn modelId="{CA876761-81F7-458E-A815-3BC4A1864564}" type="presParOf" srcId="{190FA73E-B955-4268-B9DC-B6445637F0D2}" destId="{DD5D9452-A994-4282-AAE9-51729237B6E5}" srcOrd="2" destOrd="0" presId="urn:microsoft.com/office/officeart/2005/8/layout/vList4"/>
    <dgm:cxn modelId="{4CCF2904-D9AA-4BC0-81A6-307461ACCF20}" type="presParOf" srcId="{82A01459-4864-424B-9671-BDAABF06F71E}" destId="{A2DEE7A7-F7FB-464F-A63A-1664DB73B44B}" srcOrd="1" destOrd="0" presId="urn:microsoft.com/office/officeart/2005/8/layout/vList4"/>
    <dgm:cxn modelId="{DE120216-A612-4A15-AA84-89573074AD04}" type="presParOf" srcId="{82A01459-4864-424B-9671-BDAABF06F71E}" destId="{9D94BD9E-C15A-45C2-9F46-BD09A1A71EDB}" srcOrd="2" destOrd="0" presId="urn:microsoft.com/office/officeart/2005/8/layout/vList4"/>
    <dgm:cxn modelId="{30D2D7F5-C346-45CC-88C4-786EA40A5F73}" type="presParOf" srcId="{9D94BD9E-C15A-45C2-9F46-BD09A1A71EDB}" destId="{01EEF4BB-8268-4FED-A761-664B20E307D4}" srcOrd="0" destOrd="0" presId="urn:microsoft.com/office/officeart/2005/8/layout/vList4"/>
    <dgm:cxn modelId="{C91A021B-185B-4EA4-936F-9F19F666A5A2}" type="presParOf" srcId="{9D94BD9E-C15A-45C2-9F46-BD09A1A71EDB}" destId="{CA92C5AB-C3BD-4944-AD1F-4BEB740606E6}" srcOrd="1" destOrd="0" presId="urn:microsoft.com/office/officeart/2005/8/layout/vList4"/>
    <dgm:cxn modelId="{1FB4D46F-B524-4AF0-87CB-5E51F1E2B91E}" type="presParOf" srcId="{9D94BD9E-C15A-45C2-9F46-BD09A1A71EDB}" destId="{4EED55D3-B839-4C53-B78E-35F416D801DA}" srcOrd="2" destOrd="0" presId="urn:microsoft.com/office/officeart/2005/8/layout/vList4"/>
    <dgm:cxn modelId="{4629F9BB-C726-43A2-AB49-1E8D2C05280B}" type="presParOf" srcId="{82A01459-4864-424B-9671-BDAABF06F71E}" destId="{1CFB589E-C7AD-4ED0-8DD3-513000935B03}" srcOrd="3" destOrd="0" presId="urn:microsoft.com/office/officeart/2005/8/layout/vList4"/>
    <dgm:cxn modelId="{658A1AA5-A8B1-46D4-A7DB-1E8351EACD51}" type="presParOf" srcId="{82A01459-4864-424B-9671-BDAABF06F71E}" destId="{3FCBA08E-DB07-49B5-9C81-FC7805FEA5EA}" srcOrd="4" destOrd="0" presId="urn:microsoft.com/office/officeart/2005/8/layout/vList4"/>
    <dgm:cxn modelId="{5CFD2CF9-44CE-4FC9-960B-2CAA077AC67C}" type="presParOf" srcId="{3FCBA08E-DB07-49B5-9C81-FC7805FEA5EA}" destId="{EEBAE283-863E-4FF0-A153-AAABBCFFDD81}" srcOrd="0" destOrd="0" presId="urn:microsoft.com/office/officeart/2005/8/layout/vList4"/>
    <dgm:cxn modelId="{3059178D-FE6D-454D-ADA5-E1E9C0A84221}" type="presParOf" srcId="{3FCBA08E-DB07-49B5-9C81-FC7805FEA5EA}" destId="{C0A261E7-C1E7-4D15-A3E9-CD33543C2431}" srcOrd="1" destOrd="0" presId="urn:microsoft.com/office/officeart/2005/8/layout/vList4"/>
    <dgm:cxn modelId="{158C8736-774B-4735-8232-8BD61145AEF9}" type="presParOf" srcId="{3FCBA08E-DB07-49B5-9C81-FC7805FEA5EA}" destId="{3A1BF5C6-462B-4B74-95B2-D88E2BCF0605}" srcOrd="2" destOrd="0" presId="urn:microsoft.com/office/officeart/2005/8/layout/vList4"/>
    <dgm:cxn modelId="{B8A95BC2-15EF-4B0F-AA1B-0CFDB362474E}" type="presParOf" srcId="{82A01459-4864-424B-9671-BDAABF06F71E}" destId="{10652B7B-FE4E-43F7-8588-EF9FE87D583A}" srcOrd="5" destOrd="0" presId="urn:microsoft.com/office/officeart/2005/8/layout/vList4"/>
    <dgm:cxn modelId="{01FBEE39-4CC4-4F0D-938C-B485D50A55DA}" type="presParOf" srcId="{82A01459-4864-424B-9671-BDAABF06F71E}" destId="{E6CD1BF7-AD43-4EBC-9D34-9F5624969380}" srcOrd="6" destOrd="0" presId="urn:microsoft.com/office/officeart/2005/8/layout/vList4"/>
    <dgm:cxn modelId="{B0BE6D42-FF2B-4D48-8249-EC53762F62B6}" type="presParOf" srcId="{E6CD1BF7-AD43-4EBC-9D34-9F5624969380}" destId="{9B34AF89-EB37-4BE9-9C1F-5E016723F005}" srcOrd="0" destOrd="0" presId="urn:microsoft.com/office/officeart/2005/8/layout/vList4"/>
    <dgm:cxn modelId="{CFC19B03-98F6-440F-BB07-1F98E979FF78}" type="presParOf" srcId="{E6CD1BF7-AD43-4EBC-9D34-9F5624969380}" destId="{E7EBB00D-9138-413D-BD1E-49CCF9DFACD8}" srcOrd="1" destOrd="0" presId="urn:microsoft.com/office/officeart/2005/8/layout/vList4"/>
    <dgm:cxn modelId="{BB92ADC5-0E7C-4871-B9CE-E2056A5644C3}" type="presParOf" srcId="{E6CD1BF7-AD43-4EBC-9D34-9F5624969380}" destId="{E75CEEA2-DB95-4758-8D28-EFC24493560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983598-0B66-414B-B50F-18EC1F5517DC}"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CA"/>
        </a:p>
      </dgm:t>
    </dgm:pt>
    <dgm:pt modelId="{4D6ED43E-B790-4ECE-AE80-AAE0C94DF973}">
      <dgm:prSet phldrT="[Text]"/>
      <dgm:spPr/>
      <dgm:t>
        <a:bodyPr/>
        <a:lstStyle/>
        <a:p>
          <a:r>
            <a:rPr lang="en-CA" b="1" dirty="0"/>
            <a:t>Groundwater Protection Regulation </a:t>
          </a:r>
        </a:p>
      </dgm:t>
    </dgm:pt>
    <dgm:pt modelId="{B4D6926D-1029-4DB0-A4D1-D58EC5EB82AE}" type="parTrans" cxnId="{6F37F792-A471-4C98-A86E-645A601301DA}">
      <dgm:prSet/>
      <dgm:spPr/>
      <dgm:t>
        <a:bodyPr/>
        <a:lstStyle/>
        <a:p>
          <a:endParaRPr lang="en-CA"/>
        </a:p>
      </dgm:t>
    </dgm:pt>
    <dgm:pt modelId="{7F614C67-C863-4A8E-82E3-36BC07BDAA88}" type="sibTrans" cxnId="{6F37F792-A471-4C98-A86E-645A601301DA}">
      <dgm:prSet/>
      <dgm:spPr/>
      <dgm:t>
        <a:bodyPr/>
        <a:lstStyle/>
        <a:p>
          <a:endParaRPr lang="en-CA"/>
        </a:p>
      </dgm:t>
    </dgm:pt>
    <dgm:pt modelId="{8E115D9D-CA29-47F2-AFCA-182A6AC4E8B9}">
      <dgm:prSet/>
      <dgm:spPr/>
      <dgm:t>
        <a:bodyPr/>
        <a:lstStyle/>
        <a:p>
          <a:r>
            <a:rPr lang="en-CA" dirty="0"/>
            <a:t>Addresses hazards at the </a:t>
          </a:r>
          <a:r>
            <a:rPr lang="en-CA" b="1" dirty="0"/>
            <a:t>site scale</a:t>
          </a:r>
        </a:p>
      </dgm:t>
    </dgm:pt>
    <dgm:pt modelId="{F1A75079-2CFF-414A-9892-F2C39FD4A19A}" type="parTrans" cxnId="{89B08173-3296-4FBE-A5AA-3DED7CA8E95C}">
      <dgm:prSet/>
      <dgm:spPr/>
      <dgm:t>
        <a:bodyPr/>
        <a:lstStyle/>
        <a:p>
          <a:endParaRPr lang="en-CA"/>
        </a:p>
      </dgm:t>
    </dgm:pt>
    <dgm:pt modelId="{AE6EB5CD-EA61-437F-BDE8-8E7799E16041}" type="sibTrans" cxnId="{89B08173-3296-4FBE-A5AA-3DED7CA8E95C}">
      <dgm:prSet/>
      <dgm:spPr/>
      <dgm:t>
        <a:bodyPr/>
        <a:lstStyle/>
        <a:p>
          <a:endParaRPr lang="en-CA"/>
        </a:p>
      </dgm:t>
    </dgm:pt>
    <dgm:pt modelId="{069DDA9D-2A0E-48EB-A5FE-93FB3BE343DE}">
      <dgm:prSet/>
      <dgm:spPr/>
      <dgm:t>
        <a:bodyPr/>
        <a:lstStyle/>
        <a:p>
          <a:r>
            <a:rPr lang="en-CA" dirty="0"/>
            <a:t>Does not address aquifer scale issues </a:t>
          </a:r>
        </a:p>
      </dgm:t>
    </dgm:pt>
    <dgm:pt modelId="{6E889CB4-B949-4F55-81DD-B870FB7BA1BE}" type="parTrans" cxnId="{3DE607CE-38B8-4071-B638-9345D0EBDC44}">
      <dgm:prSet/>
      <dgm:spPr/>
      <dgm:t>
        <a:bodyPr/>
        <a:lstStyle/>
        <a:p>
          <a:endParaRPr lang="en-CA"/>
        </a:p>
      </dgm:t>
    </dgm:pt>
    <dgm:pt modelId="{AD05F401-F3C7-413A-8A96-48E5C3FDA307}" type="sibTrans" cxnId="{3DE607CE-38B8-4071-B638-9345D0EBDC44}">
      <dgm:prSet/>
      <dgm:spPr/>
      <dgm:t>
        <a:bodyPr/>
        <a:lstStyle/>
        <a:p>
          <a:endParaRPr lang="en-CA"/>
        </a:p>
      </dgm:t>
    </dgm:pt>
    <dgm:pt modelId="{A825195F-FD23-44D5-8B44-91D4141265A2}" type="pres">
      <dgm:prSet presAssocID="{51983598-0B66-414B-B50F-18EC1F5517DC}" presName="diagram" presStyleCnt="0">
        <dgm:presLayoutVars>
          <dgm:dir/>
          <dgm:resizeHandles val="exact"/>
        </dgm:presLayoutVars>
      </dgm:prSet>
      <dgm:spPr/>
      <dgm:t>
        <a:bodyPr/>
        <a:lstStyle/>
        <a:p>
          <a:endParaRPr lang="en-US"/>
        </a:p>
      </dgm:t>
    </dgm:pt>
    <dgm:pt modelId="{5732A0ED-FE10-4F8F-A7A2-B8F88055FB95}" type="pres">
      <dgm:prSet presAssocID="{4D6ED43E-B790-4ECE-AE80-AAE0C94DF973}" presName="node" presStyleLbl="node1" presStyleIdx="0" presStyleCnt="1" custLinFactNeighborX="1110" custLinFactNeighborY="-3964">
        <dgm:presLayoutVars>
          <dgm:bulletEnabled val="1"/>
        </dgm:presLayoutVars>
      </dgm:prSet>
      <dgm:spPr/>
      <dgm:t>
        <a:bodyPr/>
        <a:lstStyle/>
        <a:p>
          <a:endParaRPr lang="en-US"/>
        </a:p>
      </dgm:t>
    </dgm:pt>
  </dgm:ptLst>
  <dgm:cxnLst>
    <dgm:cxn modelId="{6F72CA08-C765-4315-92C6-F92F5B5C86CE}" type="presOf" srcId="{8E115D9D-CA29-47F2-AFCA-182A6AC4E8B9}" destId="{5732A0ED-FE10-4F8F-A7A2-B8F88055FB95}" srcOrd="0" destOrd="1" presId="urn:microsoft.com/office/officeart/2005/8/layout/default"/>
    <dgm:cxn modelId="{89B08173-3296-4FBE-A5AA-3DED7CA8E95C}" srcId="{4D6ED43E-B790-4ECE-AE80-AAE0C94DF973}" destId="{8E115D9D-CA29-47F2-AFCA-182A6AC4E8B9}" srcOrd="0" destOrd="0" parTransId="{F1A75079-2CFF-414A-9892-F2C39FD4A19A}" sibTransId="{AE6EB5CD-EA61-437F-BDE8-8E7799E16041}"/>
    <dgm:cxn modelId="{5BDE47B1-D931-4C2A-9145-B46D1F9D6998}" type="presOf" srcId="{069DDA9D-2A0E-48EB-A5FE-93FB3BE343DE}" destId="{5732A0ED-FE10-4F8F-A7A2-B8F88055FB95}" srcOrd="0" destOrd="2" presId="urn:microsoft.com/office/officeart/2005/8/layout/default"/>
    <dgm:cxn modelId="{6F37F792-A471-4C98-A86E-645A601301DA}" srcId="{51983598-0B66-414B-B50F-18EC1F5517DC}" destId="{4D6ED43E-B790-4ECE-AE80-AAE0C94DF973}" srcOrd="0" destOrd="0" parTransId="{B4D6926D-1029-4DB0-A4D1-D58EC5EB82AE}" sibTransId="{7F614C67-C863-4A8E-82E3-36BC07BDAA88}"/>
    <dgm:cxn modelId="{7F22079F-0DE9-430B-9532-01048C322B21}" type="presOf" srcId="{4D6ED43E-B790-4ECE-AE80-AAE0C94DF973}" destId="{5732A0ED-FE10-4F8F-A7A2-B8F88055FB95}" srcOrd="0" destOrd="0" presId="urn:microsoft.com/office/officeart/2005/8/layout/default"/>
    <dgm:cxn modelId="{263B063F-3F8C-495B-9ABA-5F660E1D92D9}" type="presOf" srcId="{51983598-0B66-414B-B50F-18EC1F5517DC}" destId="{A825195F-FD23-44D5-8B44-91D4141265A2}" srcOrd="0" destOrd="0" presId="urn:microsoft.com/office/officeart/2005/8/layout/default"/>
    <dgm:cxn modelId="{3DE607CE-38B8-4071-B638-9345D0EBDC44}" srcId="{4D6ED43E-B790-4ECE-AE80-AAE0C94DF973}" destId="{069DDA9D-2A0E-48EB-A5FE-93FB3BE343DE}" srcOrd="1" destOrd="0" parTransId="{6E889CB4-B949-4F55-81DD-B870FB7BA1BE}" sibTransId="{AD05F401-F3C7-413A-8A96-48E5C3FDA307}"/>
    <dgm:cxn modelId="{067D513B-FC62-408B-9FAD-D600918B76C8}" type="presParOf" srcId="{A825195F-FD23-44D5-8B44-91D4141265A2}" destId="{5732A0ED-FE10-4F8F-A7A2-B8F88055FB95}"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F1647C-7BBE-4548-B907-89B5666F8BDE}"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CA"/>
        </a:p>
      </dgm:t>
    </dgm:pt>
    <dgm:pt modelId="{1A2A26B7-3BAB-4FB9-B5BA-19752C42D317}">
      <dgm:prSet phldrT="[Text]"/>
      <dgm:spPr/>
      <dgm:t>
        <a:bodyPr/>
        <a:lstStyle/>
        <a:p>
          <a:r>
            <a:rPr lang="en-CA" b="1" dirty="0"/>
            <a:t>Well log submission required in 2016</a:t>
          </a:r>
        </a:p>
      </dgm:t>
    </dgm:pt>
    <dgm:pt modelId="{F1524402-B798-4B33-B99D-6E10D0D901B8}" type="parTrans" cxnId="{354A0966-19D9-4ADF-821D-C76A18A704D5}">
      <dgm:prSet/>
      <dgm:spPr/>
      <dgm:t>
        <a:bodyPr/>
        <a:lstStyle/>
        <a:p>
          <a:endParaRPr lang="en-CA"/>
        </a:p>
      </dgm:t>
    </dgm:pt>
    <dgm:pt modelId="{EECFD195-2DD5-41FF-BDEB-4038A6491894}" type="sibTrans" cxnId="{354A0966-19D9-4ADF-821D-C76A18A704D5}">
      <dgm:prSet/>
      <dgm:spPr/>
      <dgm:t>
        <a:bodyPr/>
        <a:lstStyle/>
        <a:p>
          <a:endParaRPr lang="en-CA"/>
        </a:p>
      </dgm:t>
    </dgm:pt>
    <dgm:pt modelId="{FD5C1DC7-4EC1-47A5-BDCC-8357D1D40027}">
      <dgm:prSet/>
      <dgm:spPr/>
      <dgm:t>
        <a:bodyPr/>
        <a:lstStyle/>
        <a:p>
          <a:r>
            <a:rPr lang="en-CA" dirty="0"/>
            <a:t>Data quality is variable</a:t>
          </a:r>
        </a:p>
      </dgm:t>
    </dgm:pt>
    <dgm:pt modelId="{8293C244-1525-41B4-ACA0-708292B73B60}" type="parTrans" cxnId="{945AA64A-ADB8-4470-904D-EC97E543FC2D}">
      <dgm:prSet/>
      <dgm:spPr/>
      <dgm:t>
        <a:bodyPr/>
        <a:lstStyle/>
        <a:p>
          <a:endParaRPr lang="en-CA"/>
        </a:p>
      </dgm:t>
    </dgm:pt>
    <dgm:pt modelId="{D12A0C7A-F2BD-4435-ABE0-FE946BC30CF7}" type="sibTrans" cxnId="{945AA64A-ADB8-4470-904D-EC97E543FC2D}">
      <dgm:prSet/>
      <dgm:spPr/>
      <dgm:t>
        <a:bodyPr/>
        <a:lstStyle/>
        <a:p>
          <a:endParaRPr lang="en-CA"/>
        </a:p>
      </dgm:t>
    </dgm:pt>
    <dgm:pt modelId="{15DC4B3B-55AB-48B0-AB82-69BCFDE999EA}">
      <dgm:prSet/>
      <dgm:spPr/>
      <dgm:t>
        <a:bodyPr/>
        <a:lstStyle/>
        <a:p>
          <a:r>
            <a:rPr lang="en-CA" dirty="0"/>
            <a:t>Abandoned wells may be shown as active</a:t>
          </a:r>
        </a:p>
      </dgm:t>
    </dgm:pt>
    <dgm:pt modelId="{AF48268E-FACB-4CB1-BF34-3315AF2A7CB9}" type="parTrans" cxnId="{CF74E977-8B9B-4188-B273-6610FB2A24CE}">
      <dgm:prSet/>
      <dgm:spPr/>
      <dgm:t>
        <a:bodyPr/>
        <a:lstStyle/>
        <a:p>
          <a:endParaRPr lang="en-CA"/>
        </a:p>
      </dgm:t>
    </dgm:pt>
    <dgm:pt modelId="{E0A9143A-398D-45D4-828C-299B3B7556B7}" type="sibTrans" cxnId="{CF74E977-8B9B-4188-B273-6610FB2A24CE}">
      <dgm:prSet/>
      <dgm:spPr/>
      <dgm:t>
        <a:bodyPr/>
        <a:lstStyle/>
        <a:p>
          <a:endParaRPr lang="en-CA"/>
        </a:p>
      </dgm:t>
    </dgm:pt>
    <dgm:pt modelId="{D475D276-9C57-4184-B1EE-5855EF7BD4FD}">
      <dgm:prSet/>
      <dgm:spPr/>
      <dgm:t>
        <a:bodyPr/>
        <a:lstStyle/>
        <a:p>
          <a:r>
            <a:rPr lang="en-CA" b="0"/>
            <a:t>GWELLS database online</a:t>
          </a:r>
          <a:endParaRPr lang="en-CA" b="0" dirty="0"/>
        </a:p>
      </dgm:t>
    </dgm:pt>
    <dgm:pt modelId="{631D17FC-1DAB-4FA6-8F32-8DBCA2CAEBAC}" type="parTrans" cxnId="{B0E24C3A-6895-4F0A-906D-C77FA96BDAC5}">
      <dgm:prSet/>
      <dgm:spPr/>
      <dgm:t>
        <a:bodyPr/>
        <a:lstStyle/>
        <a:p>
          <a:endParaRPr lang="en-CA"/>
        </a:p>
      </dgm:t>
    </dgm:pt>
    <dgm:pt modelId="{DED6E9DC-C42D-4909-BFD6-0633D0C9ACA7}" type="sibTrans" cxnId="{B0E24C3A-6895-4F0A-906D-C77FA96BDAC5}">
      <dgm:prSet/>
      <dgm:spPr/>
      <dgm:t>
        <a:bodyPr/>
        <a:lstStyle/>
        <a:p>
          <a:endParaRPr lang="en-CA"/>
        </a:p>
      </dgm:t>
    </dgm:pt>
    <dgm:pt modelId="{84CCBE1C-BB21-4341-B2A1-75EB4B2F955C}" type="pres">
      <dgm:prSet presAssocID="{18F1647C-7BBE-4548-B907-89B5666F8BDE}" presName="diagram" presStyleCnt="0">
        <dgm:presLayoutVars>
          <dgm:dir/>
          <dgm:resizeHandles val="exact"/>
        </dgm:presLayoutVars>
      </dgm:prSet>
      <dgm:spPr/>
      <dgm:t>
        <a:bodyPr/>
        <a:lstStyle/>
        <a:p>
          <a:endParaRPr lang="en-US"/>
        </a:p>
      </dgm:t>
    </dgm:pt>
    <dgm:pt modelId="{BCAE4C65-5B4B-4C33-B8BF-EAAF72A87BCB}" type="pres">
      <dgm:prSet presAssocID="{1A2A26B7-3BAB-4FB9-B5BA-19752C42D317}" presName="node" presStyleLbl="node1" presStyleIdx="0" presStyleCnt="1" custScaleX="141558">
        <dgm:presLayoutVars>
          <dgm:bulletEnabled val="1"/>
        </dgm:presLayoutVars>
      </dgm:prSet>
      <dgm:spPr/>
      <dgm:t>
        <a:bodyPr/>
        <a:lstStyle/>
        <a:p>
          <a:endParaRPr lang="en-US"/>
        </a:p>
      </dgm:t>
    </dgm:pt>
  </dgm:ptLst>
  <dgm:cxnLst>
    <dgm:cxn modelId="{98CBA818-0E9E-4C28-8CD5-0473A3AF6F36}" type="presOf" srcId="{1A2A26B7-3BAB-4FB9-B5BA-19752C42D317}" destId="{BCAE4C65-5B4B-4C33-B8BF-EAAF72A87BCB}" srcOrd="0" destOrd="0" presId="urn:microsoft.com/office/officeart/2005/8/layout/default"/>
    <dgm:cxn modelId="{65533CD0-7135-4DE5-A191-73950E6A6DEB}" type="presOf" srcId="{18F1647C-7BBE-4548-B907-89B5666F8BDE}" destId="{84CCBE1C-BB21-4341-B2A1-75EB4B2F955C}" srcOrd="0" destOrd="0" presId="urn:microsoft.com/office/officeart/2005/8/layout/default"/>
    <dgm:cxn modelId="{945AA64A-ADB8-4470-904D-EC97E543FC2D}" srcId="{1A2A26B7-3BAB-4FB9-B5BA-19752C42D317}" destId="{FD5C1DC7-4EC1-47A5-BDCC-8357D1D40027}" srcOrd="1" destOrd="0" parTransId="{8293C244-1525-41B4-ACA0-708292B73B60}" sibTransId="{D12A0C7A-F2BD-4435-ABE0-FE946BC30CF7}"/>
    <dgm:cxn modelId="{947FB994-25F9-4B81-B801-16D3BA7F56BB}" type="presOf" srcId="{FD5C1DC7-4EC1-47A5-BDCC-8357D1D40027}" destId="{BCAE4C65-5B4B-4C33-B8BF-EAAF72A87BCB}" srcOrd="0" destOrd="2" presId="urn:microsoft.com/office/officeart/2005/8/layout/default"/>
    <dgm:cxn modelId="{B0E24C3A-6895-4F0A-906D-C77FA96BDAC5}" srcId="{1A2A26B7-3BAB-4FB9-B5BA-19752C42D317}" destId="{D475D276-9C57-4184-B1EE-5855EF7BD4FD}" srcOrd="0" destOrd="0" parTransId="{631D17FC-1DAB-4FA6-8F32-8DBCA2CAEBAC}" sibTransId="{DED6E9DC-C42D-4909-BFD6-0633D0C9ACA7}"/>
    <dgm:cxn modelId="{354A0966-19D9-4ADF-821D-C76A18A704D5}" srcId="{18F1647C-7BBE-4548-B907-89B5666F8BDE}" destId="{1A2A26B7-3BAB-4FB9-B5BA-19752C42D317}" srcOrd="0" destOrd="0" parTransId="{F1524402-B798-4B33-B99D-6E10D0D901B8}" sibTransId="{EECFD195-2DD5-41FF-BDEB-4038A6491894}"/>
    <dgm:cxn modelId="{C7BE4009-59AB-4483-9A94-CF51B80B6745}" type="presOf" srcId="{15DC4B3B-55AB-48B0-AB82-69BCFDE999EA}" destId="{BCAE4C65-5B4B-4C33-B8BF-EAAF72A87BCB}" srcOrd="0" destOrd="3" presId="urn:microsoft.com/office/officeart/2005/8/layout/default"/>
    <dgm:cxn modelId="{16A04948-DA19-433C-8078-8F33A4A722A7}" type="presOf" srcId="{D475D276-9C57-4184-B1EE-5855EF7BD4FD}" destId="{BCAE4C65-5B4B-4C33-B8BF-EAAF72A87BCB}" srcOrd="0" destOrd="1" presId="urn:microsoft.com/office/officeart/2005/8/layout/default"/>
    <dgm:cxn modelId="{CF74E977-8B9B-4188-B273-6610FB2A24CE}" srcId="{1A2A26B7-3BAB-4FB9-B5BA-19752C42D317}" destId="{15DC4B3B-55AB-48B0-AB82-69BCFDE999EA}" srcOrd="2" destOrd="0" parTransId="{AF48268E-FACB-4CB1-BF34-3315AF2A7CB9}" sibTransId="{E0A9143A-398D-45D4-828C-299B3B7556B7}"/>
    <dgm:cxn modelId="{7505FF03-8526-49CC-A808-6FFF0FC93A6F}" type="presParOf" srcId="{84CCBE1C-BB21-4341-B2A1-75EB4B2F955C}" destId="{BCAE4C65-5B4B-4C33-B8BF-EAAF72A87BCB}"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3E2004-DED8-460D-A567-07C2DC56246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CA"/>
        </a:p>
      </dgm:t>
    </dgm:pt>
    <dgm:pt modelId="{03784E4E-E26F-4C29-93E4-241958F80DCA}">
      <dgm:prSet phldrT="[Text]"/>
      <dgm:spPr/>
      <dgm:t>
        <a:bodyPr/>
        <a:lstStyle/>
        <a:p>
          <a:r>
            <a:rPr lang="en-CA" dirty="0"/>
            <a:t>Emerging Issues &amp; Local Knowledge</a:t>
          </a:r>
        </a:p>
      </dgm:t>
    </dgm:pt>
    <dgm:pt modelId="{B12F0F75-2AA2-4E5C-ADE1-E2F307DDAC50}" type="parTrans" cxnId="{348E9A9D-7840-4DB7-B582-BACDC705116B}">
      <dgm:prSet/>
      <dgm:spPr/>
      <dgm:t>
        <a:bodyPr/>
        <a:lstStyle/>
        <a:p>
          <a:endParaRPr lang="en-CA"/>
        </a:p>
      </dgm:t>
    </dgm:pt>
    <dgm:pt modelId="{2833DDD5-51F9-434D-9198-24ED485AF3ED}" type="sibTrans" cxnId="{348E9A9D-7840-4DB7-B582-BACDC705116B}">
      <dgm:prSet/>
      <dgm:spPr/>
      <dgm:t>
        <a:bodyPr/>
        <a:lstStyle/>
        <a:p>
          <a:endParaRPr lang="en-CA"/>
        </a:p>
      </dgm:t>
    </dgm:pt>
    <dgm:pt modelId="{25CA77FC-C4F6-4585-8E5A-EABA5436D821}">
      <dgm:prSet phldrT="[Text]"/>
      <dgm:spPr/>
      <dgm:t>
        <a:bodyPr/>
        <a:lstStyle/>
        <a:p>
          <a:r>
            <a:rPr lang="en-CA" dirty="0"/>
            <a:t>Support for the WSA (e.g. water licensing)</a:t>
          </a:r>
        </a:p>
      </dgm:t>
    </dgm:pt>
    <dgm:pt modelId="{84152B84-B063-4FCF-9BE4-9066B4205D5A}" type="parTrans" cxnId="{E0474B8A-9CF2-48D6-90D1-2E2E8949A257}">
      <dgm:prSet/>
      <dgm:spPr/>
      <dgm:t>
        <a:bodyPr/>
        <a:lstStyle/>
        <a:p>
          <a:endParaRPr lang="en-CA"/>
        </a:p>
      </dgm:t>
    </dgm:pt>
    <dgm:pt modelId="{4AAEEC01-E1DC-4702-BFD6-F64E88F60B60}" type="sibTrans" cxnId="{E0474B8A-9CF2-48D6-90D1-2E2E8949A257}">
      <dgm:prSet/>
      <dgm:spPr/>
      <dgm:t>
        <a:bodyPr/>
        <a:lstStyle/>
        <a:p>
          <a:endParaRPr lang="en-CA"/>
        </a:p>
      </dgm:t>
    </dgm:pt>
    <dgm:pt modelId="{47C809CF-FE7B-420A-98CE-A71566AAD8E8}">
      <dgm:prSet phldrT="[Text]"/>
      <dgm:spPr/>
      <dgm:t>
        <a:bodyPr/>
        <a:lstStyle/>
        <a:p>
          <a:r>
            <a:rPr lang="en-CA" dirty="0"/>
            <a:t>Available Information (Registered Water Wells)</a:t>
          </a:r>
        </a:p>
      </dgm:t>
    </dgm:pt>
    <dgm:pt modelId="{FF8F2C18-AF45-4397-8592-85CA6FD8D005}" type="parTrans" cxnId="{725F0177-A835-4A9B-BB08-A04C9D2317E9}">
      <dgm:prSet/>
      <dgm:spPr/>
      <dgm:t>
        <a:bodyPr/>
        <a:lstStyle/>
        <a:p>
          <a:endParaRPr lang="en-CA"/>
        </a:p>
      </dgm:t>
    </dgm:pt>
    <dgm:pt modelId="{46B865F0-3B30-44B8-AD8C-E44432EAFC55}" type="sibTrans" cxnId="{725F0177-A835-4A9B-BB08-A04C9D2317E9}">
      <dgm:prSet/>
      <dgm:spPr/>
      <dgm:t>
        <a:bodyPr/>
        <a:lstStyle/>
        <a:p>
          <a:endParaRPr lang="en-CA"/>
        </a:p>
      </dgm:t>
    </dgm:pt>
    <dgm:pt modelId="{CA81BE96-E5FB-4EC6-9D5A-43AD94C8E7D5}" type="pres">
      <dgm:prSet presAssocID="{CA3E2004-DED8-460D-A567-07C2DC562463}" presName="diagram" presStyleCnt="0">
        <dgm:presLayoutVars>
          <dgm:dir/>
          <dgm:resizeHandles val="exact"/>
        </dgm:presLayoutVars>
      </dgm:prSet>
      <dgm:spPr/>
      <dgm:t>
        <a:bodyPr/>
        <a:lstStyle/>
        <a:p>
          <a:endParaRPr lang="en-US"/>
        </a:p>
      </dgm:t>
    </dgm:pt>
    <dgm:pt modelId="{696443A8-0097-476A-94D3-03BD1C5B8FA7}" type="pres">
      <dgm:prSet presAssocID="{03784E4E-E26F-4C29-93E4-241958F80DCA}" presName="node" presStyleLbl="node1" presStyleIdx="0" presStyleCnt="3">
        <dgm:presLayoutVars>
          <dgm:bulletEnabled val="1"/>
        </dgm:presLayoutVars>
      </dgm:prSet>
      <dgm:spPr/>
      <dgm:t>
        <a:bodyPr/>
        <a:lstStyle/>
        <a:p>
          <a:endParaRPr lang="en-US"/>
        </a:p>
      </dgm:t>
    </dgm:pt>
    <dgm:pt modelId="{DF21D527-CF26-4187-8901-C23A88F7A56E}" type="pres">
      <dgm:prSet presAssocID="{2833DDD5-51F9-434D-9198-24ED485AF3ED}" presName="sibTrans" presStyleCnt="0"/>
      <dgm:spPr/>
    </dgm:pt>
    <dgm:pt modelId="{9FF5C55A-F1DA-4970-A8B3-B1AF77D56493}" type="pres">
      <dgm:prSet presAssocID="{25CA77FC-C4F6-4585-8E5A-EABA5436D821}" presName="node" presStyleLbl="node1" presStyleIdx="1" presStyleCnt="3">
        <dgm:presLayoutVars>
          <dgm:bulletEnabled val="1"/>
        </dgm:presLayoutVars>
      </dgm:prSet>
      <dgm:spPr/>
      <dgm:t>
        <a:bodyPr/>
        <a:lstStyle/>
        <a:p>
          <a:endParaRPr lang="en-US"/>
        </a:p>
      </dgm:t>
    </dgm:pt>
    <dgm:pt modelId="{83721EB7-AA01-471F-ADB8-9D8BAAE5956B}" type="pres">
      <dgm:prSet presAssocID="{4AAEEC01-E1DC-4702-BFD6-F64E88F60B60}" presName="sibTrans" presStyleCnt="0"/>
      <dgm:spPr/>
    </dgm:pt>
    <dgm:pt modelId="{EA07D44A-4D16-4CF7-9B7D-3BDA68F499EC}" type="pres">
      <dgm:prSet presAssocID="{47C809CF-FE7B-420A-98CE-A71566AAD8E8}" presName="node" presStyleLbl="node1" presStyleIdx="2" presStyleCnt="3">
        <dgm:presLayoutVars>
          <dgm:bulletEnabled val="1"/>
        </dgm:presLayoutVars>
      </dgm:prSet>
      <dgm:spPr/>
      <dgm:t>
        <a:bodyPr/>
        <a:lstStyle/>
        <a:p>
          <a:endParaRPr lang="en-US"/>
        </a:p>
      </dgm:t>
    </dgm:pt>
  </dgm:ptLst>
  <dgm:cxnLst>
    <dgm:cxn modelId="{725F0177-A835-4A9B-BB08-A04C9D2317E9}" srcId="{CA3E2004-DED8-460D-A567-07C2DC562463}" destId="{47C809CF-FE7B-420A-98CE-A71566AAD8E8}" srcOrd="2" destOrd="0" parTransId="{FF8F2C18-AF45-4397-8592-85CA6FD8D005}" sibTransId="{46B865F0-3B30-44B8-AD8C-E44432EAFC55}"/>
    <dgm:cxn modelId="{AA826B4B-28F9-40BD-8A27-EFC96FC144FC}" type="presOf" srcId="{25CA77FC-C4F6-4585-8E5A-EABA5436D821}" destId="{9FF5C55A-F1DA-4970-A8B3-B1AF77D56493}" srcOrd="0" destOrd="0" presId="urn:microsoft.com/office/officeart/2005/8/layout/default"/>
    <dgm:cxn modelId="{348E9A9D-7840-4DB7-B582-BACDC705116B}" srcId="{CA3E2004-DED8-460D-A567-07C2DC562463}" destId="{03784E4E-E26F-4C29-93E4-241958F80DCA}" srcOrd="0" destOrd="0" parTransId="{B12F0F75-2AA2-4E5C-ADE1-E2F307DDAC50}" sibTransId="{2833DDD5-51F9-434D-9198-24ED485AF3ED}"/>
    <dgm:cxn modelId="{FC2CDDC2-B2AD-4515-86AA-CF167C26D621}" type="presOf" srcId="{47C809CF-FE7B-420A-98CE-A71566AAD8E8}" destId="{EA07D44A-4D16-4CF7-9B7D-3BDA68F499EC}" srcOrd="0" destOrd="0" presId="urn:microsoft.com/office/officeart/2005/8/layout/default"/>
    <dgm:cxn modelId="{A899F9C8-9269-4CB7-8FA7-FFA84E2FDE56}" type="presOf" srcId="{03784E4E-E26F-4C29-93E4-241958F80DCA}" destId="{696443A8-0097-476A-94D3-03BD1C5B8FA7}" srcOrd="0" destOrd="0" presId="urn:microsoft.com/office/officeart/2005/8/layout/default"/>
    <dgm:cxn modelId="{A285489D-460E-4247-B310-4D2FA5F927D3}" type="presOf" srcId="{CA3E2004-DED8-460D-A567-07C2DC562463}" destId="{CA81BE96-E5FB-4EC6-9D5A-43AD94C8E7D5}" srcOrd="0" destOrd="0" presId="urn:microsoft.com/office/officeart/2005/8/layout/default"/>
    <dgm:cxn modelId="{E0474B8A-9CF2-48D6-90D1-2E2E8949A257}" srcId="{CA3E2004-DED8-460D-A567-07C2DC562463}" destId="{25CA77FC-C4F6-4585-8E5A-EABA5436D821}" srcOrd="1" destOrd="0" parTransId="{84152B84-B063-4FCF-9BE4-9066B4205D5A}" sibTransId="{4AAEEC01-E1DC-4702-BFD6-F64E88F60B60}"/>
    <dgm:cxn modelId="{5CF09055-A433-47AF-9E36-A2768E86E52C}" type="presParOf" srcId="{CA81BE96-E5FB-4EC6-9D5A-43AD94C8E7D5}" destId="{696443A8-0097-476A-94D3-03BD1C5B8FA7}" srcOrd="0" destOrd="0" presId="urn:microsoft.com/office/officeart/2005/8/layout/default"/>
    <dgm:cxn modelId="{58323FFD-E97C-4824-A9AA-D45211D25925}" type="presParOf" srcId="{CA81BE96-E5FB-4EC6-9D5A-43AD94C8E7D5}" destId="{DF21D527-CF26-4187-8901-C23A88F7A56E}" srcOrd="1" destOrd="0" presId="urn:microsoft.com/office/officeart/2005/8/layout/default"/>
    <dgm:cxn modelId="{EE845A72-7DB0-4E58-BC0F-E45BEC6A7FB1}" type="presParOf" srcId="{CA81BE96-E5FB-4EC6-9D5A-43AD94C8E7D5}" destId="{9FF5C55A-F1DA-4970-A8B3-B1AF77D56493}" srcOrd="2" destOrd="0" presId="urn:microsoft.com/office/officeart/2005/8/layout/default"/>
    <dgm:cxn modelId="{B6A1344A-4799-4210-94F9-89D9AA702E0C}" type="presParOf" srcId="{CA81BE96-E5FB-4EC6-9D5A-43AD94C8E7D5}" destId="{83721EB7-AA01-471F-ADB8-9D8BAAE5956B}" srcOrd="3" destOrd="0" presId="urn:microsoft.com/office/officeart/2005/8/layout/default"/>
    <dgm:cxn modelId="{C9BE18D3-E486-44F9-ACC5-3FC3A48B2371}" type="presParOf" srcId="{CA81BE96-E5FB-4EC6-9D5A-43AD94C8E7D5}" destId="{EA07D44A-4D16-4CF7-9B7D-3BDA68F499E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88CED2-FA55-4FA7-8782-5D3B49B629C7}" type="doc">
      <dgm:prSet loTypeId="urn:microsoft.com/office/officeart/2011/layout/RadialPictureList" loCatId="picture" qsTypeId="urn:microsoft.com/office/officeart/2005/8/quickstyle/simple5" qsCatId="simple" csTypeId="urn:microsoft.com/office/officeart/2005/8/colors/colorful3" csCatId="colorful" phldr="1"/>
      <dgm:spPr/>
      <dgm:t>
        <a:bodyPr/>
        <a:lstStyle/>
        <a:p>
          <a:endParaRPr lang="en-CA"/>
        </a:p>
      </dgm:t>
    </dgm:pt>
    <dgm:pt modelId="{A160A515-E97D-4E0C-8A17-B02A8AC7FB61}">
      <dgm:prSet phldrT="[Text]"/>
      <dgm:spPr/>
      <dgm:t>
        <a:bodyPr/>
        <a:lstStyle/>
        <a:p>
          <a:r>
            <a:rPr lang="en-CA" dirty="0"/>
            <a:t>Testing</a:t>
          </a:r>
        </a:p>
      </dgm:t>
    </dgm:pt>
    <dgm:pt modelId="{1DECE4E7-0EE3-4949-9F4D-98084815CF49}" type="parTrans" cxnId="{DEEF6A8D-83F2-43ED-92AA-53254D42F94B}">
      <dgm:prSet/>
      <dgm:spPr/>
      <dgm:t>
        <a:bodyPr/>
        <a:lstStyle/>
        <a:p>
          <a:endParaRPr lang="en-CA"/>
        </a:p>
      </dgm:t>
    </dgm:pt>
    <dgm:pt modelId="{05F10273-888A-4053-9EAF-403D3C3BA996}" type="sibTrans" cxnId="{DEEF6A8D-83F2-43ED-92AA-53254D42F94B}">
      <dgm:prSet/>
      <dgm:spPr/>
      <dgm:t>
        <a:bodyPr/>
        <a:lstStyle/>
        <a:p>
          <a:endParaRPr lang="en-CA"/>
        </a:p>
      </dgm:t>
    </dgm:pt>
    <dgm:pt modelId="{F24B40AC-20FA-4AAA-AD5F-734B20CAB145}">
      <dgm:prSet phldrT="[Text]"/>
      <dgm:spPr/>
      <dgm:t>
        <a:bodyPr/>
        <a:lstStyle/>
        <a:p>
          <a:r>
            <a:rPr lang="en-CA" dirty="0"/>
            <a:t>Analysis &amp; Models</a:t>
          </a:r>
        </a:p>
      </dgm:t>
    </dgm:pt>
    <dgm:pt modelId="{D70F7507-1079-4B35-B838-301336DA6B6F}" type="parTrans" cxnId="{FBC01771-7D60-4D1A-94BC-329BBFA37C84}">
      <dgm:prSet/>
      <dgm:spPr/>
      <dgm:t>
        <a:bodyPr/>
        <a:lstStyle/>
        <a:p>
          <a:endParaRPr lang="en-CA"/>
        </a:p>
      </dgm:t>
    </dgm:pt>
    <dgm:pt modelId="{827D282F-4564-482C-93D0-B1E3C175888A}" type="sibTrans" cxnId="{FBC01771-7D60-4D1A-94BC-329BBFA37C84}">
      <dgm:prSet/>
      <dgm:spPr/>
      <dgm:t>
        <a:bodyPr/>
        <a:lstStyle/>
        <a:p>
          <a:endParaRPr lang="en-CA"/>
        </a:p>
      </dgm:t>
    </dgm:pt>
    <dgm:pt modelId="{C813FC09-B3EE-493E-8388-140112950F6E}">
      <dgm:prSet phldrT="[Text]"/>
      <dgm:spPr/>
      <dgm:t>
        <a:bodyPr/>
        <a:lstStyle/>
        <a:p>
          <a:r>
            <a:rPr lang="en-CA" dirty="0"/>
            <a:t>Understanding Aquifers</a:t>
          </a:r>
        </a:p>
      </dgm:t>
    </dgm:pt>
    <dgm:pt modelId="{6AC8F626-5B3C-4999-9941-32C650E75063}" type="parTrans" cxnId="{642BB7A8-3220-4EFD-B1AB-46FFA9AC3ACF}">
      <dgm:prSet/>
      <dgm:spPr/>
      <dgm:t>
        <a:bodyPr/>
        <a:lstStyle/>
        <a:p>
          <a:endParaRPr lang="en-CA"/>
        </a:p>
      </dgm:t>
    </dgm:pt>
    <dgm:pt modelId="{51D55697-13C4-4592-BAB0-5A17BE126D21}" type="sibTrans" cxnId="{642BB7A8-3220-4EFD-B1AB-46FFA9AC3ACF}">
      <dgm:prSet/>
      <dgm:spPr/>
      <dgm:t>
        <a:bodyPr/>
        <a:lstStyle/>
        <a:p>
          <a:endParaRPr lang="en-CA"/>
        </a:p>
      </dgm:t>
    </dgm:pt>
    <dgm:pt modelId="{3DBD0368-C643-4FDB-980F-EEDEA84642BF}">
      <dgm:prSet phldrT="[Text]"/>
      <dgm:spPr/>
      <dgm:t>
        <a:bodyPr/>
        <a:lstStyle/>
        <a:p>
          <a:r>
            <a:rPr lang="en-CA" dirty="0"/>
            <a:t>Monitoring</a:t>
          </a:r>
        </a:p>
      </dgm:t>
    </dgm:pt>
    <dgm:pt modelId="{2421E6E2-909A-4026-AEA4-C8D5CA0E48AF}" type="sibTrans" cxnId="{7C7F6FE1-D97E-4446-AB9B-C41274FFABDC}">
      <dgm:prSet/>
      <dgm:spPr/>
      <dgm:t>
        <a:bodyPr/>
        <a:lstStyle/>
        <a:p>
          <a:endParaRPr lang="en-CA"/>
        </a:p>
      </dgm:t>
    </dgm:pt>
    <dgm:pt modelId="{13C78D32-9ADD-4BFD-A4F9-C28FBC882A9A}" type="parTrans" cxnId="{7C7F6FE1-D97E-4446-AB9B-C41274FFABDC}">
      <dgm:prSet/>
      <dgm:spPr/>
      <dgm:t>
        <a:bodyPr/>
        <a:lstStyle/>
        <a:p>
          <a:endParaRPr lang="en-CA"/>
        </a:p>
      </dgm:t>
    </dgm:pt>
    <dgm:pt modelId="{7A136B41-F17F-448D-939A-B87D4698ACFB}">
      <dgm:prSet phldrT="[Text]"/>
      <dgm:spPr/>
      <dgm:t>
        <a:bodyPr/>
        <a:lstStyle/>
        <a:p>
          <a:r>
            <a:rPr lang="en-CA" dirty="0"/>
            <a:t>Mapping</a:t>
          </a:r>
        </a:p>
      </dgm:t>
    </dgm:pt>
    <dgm:pt modelId="{90D59860-C926-4781-8BB6-23B7790B57C7}" type="parTrans" cxnId="{5469974E-E5E7-4D41-A5BA-3E79BDC209D0}">
      <dgm:prSet/>
      <dgm:spPr/>
      <dgm:t>
        <a:bodyPr/>
        <a:lstStyle/>
        <a:p>
          <a:endParaRPr lang="en-CA"/>
        </a:p>
      </dgm:t>
    </dgm:pt>
    <dgm:pt modelId="{02CB5757-ECEF-4F65-9EEA-4086A4B13AC3}" type="sibTrans" cxnId="{5469974E-E5E7-4D41-A5BA-3E79BDC209D0}">
      <dgm:prSet/>
      <dgm:spPr/>
      <dgm:t>
        <a:bodyPr/>
        <a:lstStyle/>
        <a:p>
          <a:endParaRPr lang="en-CA"/>
        </a:p>
      </dgm:t>
    </dgm:pt>
    <dgm:pt modelId="{29A9F3AC-340E-4BA4-87B1-9552AEFFD25B}" type="pres">
      <dgm:prSet presAssocID="{6088CED2-FA55-4FA7-8782-5D3B49B629C7}" presName="Name0" presStyleCnt="0">
        <dgm:presLayoutVars>
          <dgm:chMax val="1"/>
          <dgm:chPref val="1"/>
          <dgm:dir/>
          <dgm:resizeHandles/>
        </dgm:presLayoutVars>
      </dgm:prSet>
      <dgm:spPr/>
      <dgm:t>
        <a:bodyPr/>
        <a:lstStyle/>
        <a:p>
          <a:endParaRPr lang="en-US"/>
        </a:p>
      </dgm:t>
    </dgm:pt>
    <dgm:pt modelId="{45B4FBC2-1E29-40FC-8A4D-0ACB0CD430D8}" type="pres">
      <dgm:prSet presAssocID="{C813FC09-B3EE-493E-8388-140112950F6E}" presName="Parent" presStyleLbl="node1" presStyleIdx="0" presStyleCnt="2">
        <dgm:presLayoutVars>
          <dgm:chMax val="4"/>
          <dgm:chPref val="3"/>
        </dgm:presLayoutVars>
      </dgm:prSet>
      <dgm:spPr/>
      <dgm:t>
        <a:bodyPr/>
        <a:lstStyle/>
        <a:p>
          <a:endParaRPr lang="en-US"/>
        </a:p>
      </dgm:t>
    </dgm:pt>
    <dgm:pt modelId="{E6B3408F-0B04-4D40-9CB1-5B94828B4B04}" type="pres">
      <dgm:prSet presAssocID="{7A136B41-F17F-448D-939A-B87D4698ACFB}" presName="Accent" presStyleLbl="node1" presStyleIdx="1" presStyleCnt="2"/>
      <dgm:spPr/>
    </dgm:pt>
    <dgm:pt modelId="{45166892-6187-45F7-82CF-FBE1EFFBF72D}" type="pres">
      <dgm:prSet presAssocID="{7A136B41-F17F-448D-939A-B87D4698ACFB}" presName="Image1" presStyleLbl="fgImgPlace1" presStyleIdx="0" presStyleCnt="4"/>
      <dgm:spPr>
        <a:blipFill rotWithShape="1">
          <a:blip xmlns:r="http://schemas.openxmlformats.org/officeDocument/2006/relationships" r:embed="rId1"/>
          <a:stretch>
            <a:fillRect/>
          </a:stretch>
        </a:blipFill>
      </dgm:spPr>
    </dgm:pt>
    <dgm:pt modelId="{A17F1B77-8768-43E0-9029-7D2E36B1E77A}" type="pres">
      <dgm:prSet presAssocID="{7A136B41-F17F-448D-939A-B87D4698ACFB}" presName="Child1" presStyleLbl="revTx" presStyleIdx="0" presStyleCnt="4">
        <dgm:presLayoutVars>
          <dgm:chMax val="0"/>
          <dgm:chPref val="0"/>
          <dgm:bulletEnabled val="1"/>
        </dgm:presLayoutVars>
      </dgm:prSet>
      <dgm:spPr/>
      <dgm:t>
        <a:bodyPr/>
        <a:lstStyle/>
        <a:p>
          <a:endParaRPr lang="en-US"/>
        </a:p>
      </dgm:t>
    </dgm:pt>
    <dgm:pt modelId="{1846FD25-6174-427C-88D7-3864251B7087}" type="pres">
      <dgm:prSet presAssocID="{3DBD0368-C643-4FDB-980F-EEDEA84642BF}" presName="Image2" presStyleCnt="0"/>
      <dgm:spPr/>
    </dgm:pt>
    <dgm:pt modelId="{037C131C-F3C6-492D-B491-FBD7EE597A53}" type="pres">
      <dgm:prSet presAssocID="{3DBD0368-C643-4FDB-980F-EEDEA84642BF}" presName="Imag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6000" b="-36000"/>
          </a:stretch>
        </a:blipFill>
      </dgm:spPr>
    </dgm:pt>
    <dgm:pt modelId="{56F93245-EE1E-4F9F-BAD0-31AE5E8FE60B}" type="pres">
      <dgm:prSet presAssocID="{3DBD0368-C643-4FDB-980F-EEDEA84642BF}" presName="Child2" presStyleLbl="revTx" presStyleIdx="1" presStyleCnt="4">
        <dgm:presLayoutVars>
          <dgm:chMax val="0"/>
          <dgm:chPref val="0"/>
          <dgm:bulletEnabled val="1"/>
        </dgm:presLayoutVars>
      </dgm:prSet>
      <dgm:spPr/>
      <dgm:t>
        <a:bodyPr/>
        <a:lstStyle/>
        <a:p>
          <a:endParaRPr lang="en-US"/>
        </a:p>
      </dgm:t>
    </dgm:pt>
    <dgm:pt modelId="{5DA2D88E-272E-4557-996F-E75FC394A765}" type="pres">
      <dgm:prSet presAssocID="{A160A515-E97D-4E0C-8A17-B02A8AC7FB61}" presName="Image3" presStyleCnt="0"/>
      <dgm:spPr/>
    </dgm:pt>
    <dgm:pt modelId="{1A7C6742-93A8-4D4C-8090-27CE923BA00B}" type="pres">
      <dgm:prSet presAssocID="{A160A515-E97D-4E0C-8A17-B02A8AC7FB61}" presName="Image" presStyleLbl="fgImgPlace1" presStyleIdx="2" presStyleCnt="4"/>
      <dgm:spPr>
        <a:blipFill rotWithShape="1">
          <a:blip xmlns:r="http://schemas.openxmlformats.org/officeDocument/2006/relationships" r:embed="rId3"/>
          <a:stretch>
            <a:fillRect/>
          </a:stretch>
        </a:blipFill>
      </dgm:spPr>
    </dgm:pt>
    <dgm:pt modelId="{D6134166-A6A4-4AC1-A46C-0486084FE3AD}" type="pres">
      <dgm:prSet presAssocID="{A160A515-E97D-4E0C-8A17-B02A8AC7FB61}" presName="Child3" presStyleLbl="revTx" presStyleIdx="2" presStyleCnt="4">
        <dgm:presLayoutVars>
          <dgm:chMax val="0"/>
          <dgm:chPref val="0"/>
          <dgm:bulletEnabled val="1"/>
        </dgm:presLayoutVars>
      </dgm:prSet>
      <dgm:spPr/>
      <dgm:t>
        <a:bodyPr/>
        <a:lstStyle/>
        <a:p>
          <a:endParaRPr lang="en-US"/>
        </a:p>
      </dgm:t>
    </dgm:pt>
    <dgm:pt modelId="{FE929DB9-2783-4530-9B3E-577F6C249C34}" type="pres">
      <dgm:prSet presAssocID="{F24B40AC-20FA-4AAA-AD5F-734B20CAB145}" presName="Image4" presStyleCnt="0"/>
      <dgm:spPr/>
    </dgm:pt>
    <dgm:pt modelId="{84D07762-6284-41F2-A10D-E70AE51A416E}" type="pres">
      <dgm:prSet presAssocID="{F24B40AC-20FA-4AAA-AD5F-734B20CAB145}" presName="Image" presStyleLbl="fgImgPlace1" presStyleIdx="3" presStyleCnt="4"/>
      <dgm:spPr>
        <a:blipFill rotWithShape="1">
          <a:blip xmlns:r="http://schemas.openxmlformats.org/officeDocument/2006/relationships" r:embed="rId4"/>
          <a:stretch>
            <a:fillRect/>
          </a:stretch>
        </a:blipFill>
      </dgm:spPr>
    </dgm:pt>
    <dgm:pt modelId="{76A0DF03-F39C-4D9B-8798-23F99BBFC032}" type="pres">
      <dgm:prSet presAssocID="{F24B40AC-20FA-4AAA-AD5F-734B20CAB145}" presName="Child4" presStyleLbl="revTx" presStyleIdx="3" presStyleCnt="4">
        <dgm:presLayoutVars>
          <dgm:chMax val="0"/>
          <dgm:chPref val="0"/>
          <dgm:bulletEnabled val="1"/>
        </dgm:presLayoutVars>
      </dgm:prSet>
      <dgm:spPr/>
      <dgm:t>
        <a:bodyPr/>
        <a:lstStyle/>
        <a:p>
          <a:endParaRPr lang="en-US"/>
        </a:p>
      </dgm:t>
    </dgm:pt>
  </dgm:ptLst>
  <dgm:cxnLst>
    <dgm:cxn modelId="{E78E1782-9D96-4607-95BC-CC1CD0F0E57D}" type="presOf" srcId="{6088CED2-FA55-4FA7-8782-5D3B49B629C7}" destId="{29A9F3AC-340E-4BA4-87B1-9552AEFFD25B}" srcOrd="0" destOrd="0" presId="urn:microsoft.com/office/officeart/2011/layout/RadialPictureList"/>
    <dgm:cxn modelId="{DEEF6A8D-83F2-43ED-92AA-53254D42F94B}" srcId="{C813FC09-B3EE-493E-8388-140112950F6E}" destId="{A160A515-E97D-4E0C-8A17-B02A8AC7FB61}" srcOrd="2" destOrd="0" parTransId="{1DECE4E7-0EE3-4949-9F4D-98084815CF49}" sibTransId="{05F10273-888A-4053-9EAF-403D3C3BA996}"/>
    <dgm:cxn modelId="{1F793B42-CF36-4067-A036-4200113B4042}" type="presOf" srcId="{F24B40AC-20FA-4AAA-AD5F-734B20CAB145}" destId="{76A0DF03-F39C-4D9B-8798-23F99BBFC032}" srcOrd="0" destOrd="0" presId="urn:microsoft.com/office/officeart/2011/layout/RadialPictureList"/>
    <dgm:cxn modelId="{EF3EB266-D515-480D-A824-AF55BC47F8B7}" type="presOf" srcId="{A160A515-E97D-4E0C-8A17-B02A8AC7FB61}" destId="{D6134166-A6A4-4AC1-A46C-0486084FE3AD}" srcOrd="0" destOrd="0" presId="urn:microsoft.com/office/officeart/2011/layout/RadialPictureList"/>
    <dgm:cxn modelId="{04935F2C-AAD3-4616-8EE4-EEA41F180ED8}" type="presOf" srcId="{7A136B41-F17F-448D-939A-B87D4698ACFB}" destId="{A17F1B77-8768-43E0-9029-7D2E36B1E77A}" srcOrd="0" destOrd="0" presId="urn:microsoft.com/office/officeart/2011/layout/RadialPictureList"/>
    <dgm:cxn modelId="{82FEEBAE-EC9C-43AE-85F6-96B61411C3EF}" type="presOf" srcId="{3DBD0368-C643-4FDB-980F-EEDEA84642BF}" destId="{56F93245-EE1E-4F9F-BAD0-31AE5E8FE60B}" srcOrd="0" destOrd="0" presId="urn:microsoft.com/office/officeart/2011/layout/RadialPictureList"/>
    <dgm:cxn modelId="{FBC01771-7D60-4D1A-94BC-329BBFA37C84}" srcId="{C813FC09-B3EE-493E-8388-140112950F6E}" destId="{F24B40AC-20FA-4AAA-AD5F-734B20CAB145}" srcOrd="3" destOrd="0" parTransId="{D70F7507-1079-4B35-B838-301336DA6B6F}" sibTransId="{827D282F-4564-482C-93D0-B1E3C175888A}"/>
    <dgm:cxn modelId="{66C77DD7-3FB9-4671-A9FF-3D9EDABC6274}" type="presOf" srcId="{C813FC09-B3EE-493E-8388-140112950F6E}" destId="{45B4FBC2-1E29-40FC-8A4D-0ACB0CD430D8}" srcOrd="0" destOrd="0" presId="urn:microsoft.com/office/officeart/2011/layout/RadialPictureList"/>
    <dgm:cxn modelId="{642BB7A8-3220-4EFD-B1AB-46FFA9AC3ACF}" srcId="{6088CED2-FA55-4FA7-8782-5D3B49B629C7}" destId="{C813FC09-B3EE-493E-8388-140112950F6E}" srcOrd="0" destOrd="0" parTransId="{6AC8F626-5B3C-4999-9941-32C650E75063}" sibTransId="{51D55697-13C4-4592-BAB0-5A17BE126D21}"/>
    <dgm:cxn modelId="{7C7F6FE1-D97E-4446-AB9B-C41274FFABDC}" srcId="{C813FC09-B3EE-493E-8388-140112950F6E}" destId="{3DBD0368-C643-4FDB-980F-EEDEA84642BF}" srcOrd="1" destOrd="0" parTransId="{13C78D32-9ADD-4BFD-A4F9-C28FBC882A9A}" sibTransId="{2421E6E2-909A-4026-AEA4-C8D5CA0E48AF}"/>
    <dgm:cxn modelId="{5469974E-E5E7-4D41-A5BA-3E79BDC209D0}" srcId="{C813FC09-B3EE-493E-8388-140112950F6E}" destId="{7A136B41-F17F-448D-939A-B87D4698ACFB}" srcOrd="0" destOrd="0" parTransId="{90D59860-C926-4781-8BB6-23B7790B57C7}" sibTransId="{02CB5757-ECEF-4F65-9EEA-4086A4B13AC3}"/>
    <dgm:cxn modelId="{25D78F29-1392-487E-90C5-985D09178A61}" type="presParOf" srcId="{29A9F3AC-340E-4BA4-87B1-9552AEFFD25B}" destId="{45B4FBC2-1E29-40FC-8A4D-0ACB0CD430D8}" srcOrd="0" destOrd="0" presId="urn:microsoft.com/office/officeart/2011/layout/RadialPictureList"/>
    <dgm:cxn modelId="{B0EEEA76-C6A8-44E3-88E5-BE4D8CDDA300}" type="presParOf" srcId="{29A9F3AC-340E-4BA4-87B1-9552AEFFD25B}" destId="{E6B3408F-0B04-4D40-9CB1-5B94828B4B04}" srcOrd="1" destOrd="0" presId="urn:microsoft.com/office/officeart/2011/layout/RadialPictureList"/>
    <dgm:cxn modelId="{D6AE3516-D5B0-4607-A43E-246188D9A28C}" type="presParOf" srcId="{29A9F3AC-340E-4BA4-87B1-9552AEFFD25B}" destId="{45166892-6187-45F7-82CF-FBE1EFFBF72D}" srcOrd="2" destOrd="0" presId="urn:microsoft.com/office/officeart/2011/layout/RadialPictureList"/>
    <dgm:cxn modelId="{098A2882-164B-41CB-8196-CB23F15F0E14}" type="presParOf" srcId="{29A9F3AC-340E-4BA4-87B1-9552AEFFD25B}" destId="{A17F1B77-8768-43E0-9029-7D2E36B1E77A}" srcOrd="3" destOrd="0" presId="urn:microsoft.com/office/officeart/2011/layout/RadialPictureList"/>
    <dgm:cxn modelId="{2FF581AD-AB16-4F88-B40A-AE90C9580379}" type="presParOf" srcId="{29A9F3AC-340E-4BA4-87B1-9552AEFFD25B}" destId="{1846FD25-6174-427C-88D7-3864251B7087}" srcOrd="4" destOrd="0" presId="urn:microsoft.com/office/officeart/2011/layout/RadialPictureList"/>
    <dgm:cxn modelId="{BDE0EA75-68AA-4613-8381-D74A1446C39C}" type="presParOf" srcId="{1846FD25-6174-427C-88D7-3864251B7087}" destId="{037C131C-F3C6-492D-B491-FBD7EE597A53}" srcOrd="0" destOrd="0" presId="urn:microsoft.com/office/officeart/2011/layout/RadialPictureList"/>
    <dgm:cxn modelId="{62741D23-10B7-4A8A-B328-E5568EF907A9}" type="presParOf" srcId="{29A9F3AC-340E-4BA4-87B1-9552AEFFD25B}" destId="{56F93245-EE1E-4F9F-BAD0-31AE5E8FE60B}" srcOrd="5" destOrd="0" presId="urn:microsoft.com/office/officeart/2011/layout/RadialPictureList"/>
    <dgm:cxn modelId="{FF065DE6-6606-4834-B413-9417A9E39D03}" type="presParOf" srcId="{29A9F3AC-340E-4BA4-87B1-9552AEFFD25B}" destId="{5DA2D88E-272E-4557-996F-E75FC394A765}" srcOrd="6" destOrd="0" presId="urn:microsoft.com/office/officeart/2011/layout/RadialPictureList"/>
    <dgm:cxn modelId="{AE1BD5E4-6E47-4184-A1DD-6F210C3E95E4}" type="presParOf" srcId="{5DA2D88E-272E-4557-996F-E75FC394A765}" destId="{1A7C6742-93A8-4D4C-8090-27CE923BA00B}" srcOrd="0" destOrd="0" presId="urn:microsoft.com/office/officeart/2011/layout/RadialPictureList"/>
    <dgm:cxn modelId="{6D281C2A-DB41-4715-9CF3-C584EE14EC83}" type="presParOf" srcId="{29A9F3AC-340E-4BA4-87B1-9552AEFFD25B}" destId="{D6134166-A6A4-4AC1-A46C-0486084FE3AD}" srcOrd="7" destOrd="0" presId="urn:microsoft.com/office/officeart/2011/layout/RadialPictureList"/>
    <dgm:cxn modelId="{6F238590-67E5-4910-9063-F1526A57C31F}" type="presParOf" srcId="{29A9F3AC-340E-4BA4-87B1-9552AEFFD25B}" destId="{FE929DB9-2783-4530-9B3E-577F6C249C34}" srcOrd="8" destOrd="0" presId="urn:microsoft.com/office/officeart/2011/layout/RadialPictureList"/>
    <dgm:cxn modelId="{3BB9DDF9-51C4-4F1E-BA52-90D185201471}" type="presParOf" srcId="{FE929DB9-2783-4530-9B3E-577F6C249C34}" destId="{84D07762-6284-41F2-A10D-E70AE51A416E}" srcOrd="0" destOrd="0" presId="urn:microsoft.com/office/officeart/2011/layout/RadialPictureList"/>
    <dgm:cxn modelId="{D166C233-14F6-48BB-94DA-8675D36DA094}" type="presParOf" srcId="{29A9F3AC-340E-4BA4-87B1-9552AEFFD25B}" destId="{76A0DF03-F39C-4D9B-8798-23F99BBFC032}" srcOrd="9"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8209B-27FE-42A1-ACA4-05D75D07E8DE}">
      <dsp:nvSpPr>
        <dsp:cNvPr id="0" name=""/>
        <dsp:cNvSpPr/>
      </dsp:nvSpPr>
      <dsp:spPr>
        <a:xfrm>
          <a:off x="4487355" y="2487230"/>
          <a:ext cx="2908861" cy="180048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ct val="15000"/>
            </a:spcAft>
            <a:buChar char="••"/>
          </a:pPr>
          <a:r>
            <a:rPr lang="en-CA" sz="1600" b="1" kern="1200" dirty="0" smtClean="0"/>
            <a:t>Interdepartmental Groundwater Group</a:t>
          </a:r>
          <a:endParaRPr lang="en-CA" sz="1600" b="1" kern="1200" dirty="0"/>
        </a:p>
        <a:p>
          <a:pPr marL="171450" lvl="1" indent="-171450" algn="l" defTabSz="711200" rtl="0">
            <a:lnSpc>
              <a:spcPct val="90000"/>
            </a:lnSpc>
            <a:spcBef>
              <a:spcPct val="0"/>
            </a:spcBef>
            <a:spcAft>
              <a:spcPct val="15000"/>
            </a:spcAft>
            <a:buChar char="••"/>
          </a:pPr>
          <a:r>
            <a:rPr lang="en-CA" sz="1600" b="1" kern="1200" dirty="0" smtClean="0"/>
            <a:t>Mackenzie River Basin Bilateral Agreements</a:t>
          </a:r>
          <a:endParaRPr lang="en-CA" sz="1600" b="1" kern="1200" dirty="0"/>
        </a:p>
        <a:p>
          <a:pPr marL="171450" lvl="1" indent="-171450" algn="l" defTabSz="711200" rtl="0">
            <a:lnSpc>
              <a:spcPct val="90000"/>
            </a:lnSpc>
            <a:spcBef>
              <a:spcPct val="0"/>
            </a:spcBef>
            <a:spcAft>
              <a:spcPct val="15000"/>
            </a:spcAft>
            <a:buChar char="••"/>
          </a:pPr>
          <a:r>
            <a:rPr lang="en-CA" sz="1600" b="1" kern="1200" dirty="0" smtClean="0"/>
            <a:t>National Dialogue on Groundwater</a:t>
          </a:r>
          <a:endParaRPr lang="en-CA" sz="1600" b="1" kern="1200" dirty="0"/>
        </a:p>
      </dsp:txBody>
      <dsp:txXfrm>
        <a:off x="5399564" y="2976901"/>
        <a:ext cx="1957101" cy="1271259"/>
      </dsp:txXfrm>
    </dsp:sp>
    <dsp:sp modelId="{2D3B337E-84E3-4E5A-A238-AC3EEA2DA094}">
      <dsp:nvSpPr>
        <dsp:cNvPr id="0" name=""/>
        <dsp:cNvSpPr/>
      </dsp:nvSpPr>
      <dsp:spPr>
        <a:xfrm>
          <a:off x="7" y="2482140"/>
          <a:ext cx="2888242" cy="179687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ct val="15000"/>
            </a:spcAft>
            <a:buChar char="••"/>
          </a:pPr>
          <a:r>
            <a:rPr lang="en-CA" sz="1600" b="1" kern="1200" dirty="0" smtClean="0"/>
            <a:t>Landfill and sewage Lagoon Monitoring</a:t>
          </a:r>
          <a:endParaRPr lang="en-CA" sz="1600" b="1" kern="1200" dirty="0"/>
        </a:p>
        <a:p>
          <a:pPr marL="171450" lvl="1" indent="-171450" algn="l" defTabSz="711200" rtl="0">
            <a:lnSpc>
              <a:spcPct val="90000"/>
            </a:lnSpc>
            <a:spcBef>
              <a:spcPct val="0"/>
            </a:spcBef>
            <a:spcAft>
              <a:spcPct val="15000"/>
            </a:spcAft>
            <a:buChar char="••"/>
          </a:pPr>
          <a:r>
            <a:rPr lang="en-CA" sz="1600" b="1" kern="1200" dirty="0" smtClean="0"/>
            <a:t>Regulation</a:t>
          </a:r>
          <a:endParaRPr lang="en-CA" sz="1600" b="1" kern="1200" dirty="0"/>
        </a:p>
      </dsp:txBody>
      <dsp:txXfrm>
        <a:off x="39478" y="2970829"/>
        <a:ext cx="1942827" cy="1268713"/>
      </dsp:txXfrm>
    </dsp:sp>
    <dsp:sp modelId="{A666BFFE-9583-4D5E-9C3D-AF31535418E2}">
      <dsp:nvSpPr>
        <dsp:cNvPr id="0" name=""/>
        <dsp:cNvSpPr/>
      </dsp:nvSpPr>
      <dsp:spPr>
        <a:xfrm>
          <a:off x="4462873" y="128043"/>
          <a:ext cx="2933350" cy="1819798"/>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ct val="15000"/>
            </a:spcAft>
            <a:buChar char="••"/>
          </a:pPr>
          <a:r>
            <a:rPr lang="en-CA" sz="1600" b="1" kern="1200" dirty="0" smtClean="0"/>
            <a:t>Groundwater Database</a:t>
          </a:r>
          <a:endParaRPr lang="en-CA" sz="1600" b="1" kern="1200" dirty="0"/>
        </a:p>
      </dsp:txBody>
      <dsp:txXfrm>
        <a:off x="5382853" y="168018"/>
        <a:ext cx="1973395" cy="1284899"/>
      </dsp:txXfrm>
    </dsp:sp>
    <dsp:sp modelId="{C88ABE66-9F52-4BEA-A1EB-12C7C5BF6018}">
      <dsp:nvSpPr>
        <dsp:cNvPr id="0" name=""/>
        <dsp:cNvSpPr/>
      </dsp:nvSpPr>
      <dsp:spPr>
        <a:xfrm>
          <a:off x="0" y="108517"/>
          <a:ext cx="2901164" cy="180456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rtl="0">
            <a:lnSpc>
              <a:spcPct val="90000"/>
            </a:lnSpc>
            <a:spcBef>
              <a:spcPct val="0"/>
            </a:spcBef>
            <a:spcAft>
              <a:spcPct val="15000"/>
            </a:spcAft>
            <a:buChar char="••"/>
          </a:pPr>
          <a:r>
            <a:rPr lang="en-CA" sz="1600" b="1" kern="1200" dirty="0" smtClean="0"/>
            <a:t>Western Science</a:t>
          </a:r>
          <a:endParaRPr lang="en-CA" sz="1600" b="1" kern="1200" dirty="0"/>
        </a:p>
        <a:p>
          <a:pPr marL="171450" lvl="1" indent="-171450" algn="l" defTabSz="711200" rtl="0">
            <a:lnSpc>
              <a:spcPct val="90000"/>
            </a:lnSpc>
            <a:spcBef>
              <a:spcPct val="0"/>
            </a:spcBef>
            <a:spcAft>
              <a:spcPct val="15000"/>
            </a:spcAft>
            <a:buChar char="••"/>
          </a:pPr>
          <a:r>
            <a:rPr lang="en-CA" sz="1600" b="1" kern="1200" dirty="0" smtClean="0"/>
            <a:t>Traditional and Local Knowledge</a:t>
          </a:r>
          <a:endParaRPr lang="en-CA" sz="1600" b="1" kern="1200" dirty="0"/>
        </a:p>
      </dsp:txBody>
      <dsp:txXfrm>
        <a:off x="39640" y="148157"/>
        <a:ext cx="1951535" cy="1274141"/>
      </dsp:txXfrm>
    </dsp:sp>
    <dsp:sp modelId="{205BB84F-8C33-4E18-B57A-D878DAB06BB9}">
      <dsp:nvSpPr>
        <dsp:cNvPr id="0" name=""/>
        <dsp:cNvSpPr/>
      </dsp:nvSpPr>
      <dsp:spPr>
        <a:xfrm>
          <a:off x="1770034" y="250496"/>
          <a:ext cx="1884554" cy="1884554"/>
        </a:xfrm>
        <a:prstGeom prst="pieWedg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r" defTabSz="844550" rtl="0">
            <a:lnSpc>
              <a:spcPct val="90000"/>
            </a:lnSpc>
            <a:spcBef>
              <a:spcPct val="0"/>
            </a:spcBef>
            <a:spcAft>
              <a:spcPct val="35000"/>
            </a:spcAft>
          </a:pPr>
          <a:r>
            <a:rPr lang="en-CA" sz="1900" b="1" kern="1200" smtClean="0"/>
            <a:t>Gathering Knowledge</a:t>
          </a:r>
          <a:endParaRPr lang="en-CA" sz="1900" b="1" kern="1200" dirty="0"/>
        </a:p>
      </dsp:txBody>
      <dsp:txXfrm>
        <a:off x="2322007" y="802469"/>
        <a:ext cx="1332581" cy="1332581"/>
      </dsp:txXfrm>
    </dsp:sp>
    <dsp:sp modelId="{B54F4477-0734-4184-BAD7-97974E7AC84C}">
      <dsp:nvSpPr>
        <dsp:cNvPr id="0" name=""/>
        <dsp:cNvSpPr/>
      </dsp:nvSpPr>
      <dsp:spPr>
        <a:xfrm rot="5400000">
          <a:off x="3741635" y="250496"/>
          <a:ext cx="1884554" cy="1884554"/>
        </a:xfrm>
        <a:prstGeom prst="pieWedg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l" defTabSz="844550" rtl="0">
            <a:lnSpc>
              <a:spcPct val="90000"/>
            </a:lnSpc>
            <a:spcBef>
              <a:spcPct val="0"/>
            </a:spcBef>
            <a:spcAft>
              <a:spcPct val="35000"/>
            </a:spcAft>
          </a:pPr>
          <a:r>
            <a:rPr lang="en-CA" sz="1900" b="1" kern="1200" smtClean="0"/>
            <a:t>Data Management and Accessibility</a:t>
          </a:r>
          <a:endParaRPr lang="en-CA" sz="1900" b="1" kern="1200" dirty="0"/>
        </a:p>
      </dsp:txBody>
      <dsp:txXfrm rot="-5400000">
        <a:off x="3741635" y="802469"/>
        <a:ext cx="1332581" cy="1332581"/>
      </dsp:txXfrm>
    </dsp:sp>
    <dsp:sp modelId="{59C0DF79-D19B-4C34-92A3-0E4CD0E3ADFF}">
      <dsp:nvSpPr>
        <dsp:cNvPr id="0" name=""/>
        <dsp:cNvSpPr/>
      </dsp:nvSpPr>
      <dsp:spPr>
        <a:xfrm rot="10800000">
          <a:off x="3741635" y="2222097"/>
          <a:ext cx="1884554" cy="1884554"/>
        </a:xfrm>
        <a:prstGeom prst="pieWedg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l" defTabSz="844550" rtl="0">
            <a:lnSpc>
              <a:spcPct val="90000"/>
            </a:lnSpc>
            <a:spcBef>
              <a:spcPct val="0"/>
            </a:spcBef>
            <a:spcAft>
              <a:spcPct val="35000"/>
            </a:spcAft>
          </a:pPr>
          <a:r>
            <a:rPr lang="en-CA" sz="1900" b="1" kern="1200" smtClean="0"/>
            <a:t>Partnerships and Collaborations</a:t>
          </a:r>
          <a:endParaRPr lang="en-CA" sz="1900" b="1" kern="1200" dirty="0"/>
        </a:p>
      </dsp:txBody>
      <dsp:txXfrm rot="10800000">
        <a:off x="3741635" y="2222097"/>
        <a:ext cx="1332581" cy="1332581"/>
      </dsp:txXfrm>
    </dsp:sp>
    <dsp:sp modelId="{450DC924-0EB9-4AF6-BFDE-E18F042836B6}">
      <dsp:nvSpPr>
        <dsp:cNvPr id="0" name=""/>
        <dsp:cNvSpPr/>
      </dsp:nvSpPr>
      <dsp:spPr>
        <a:xfrm rot="16200000">
          <a:off x="1770034" y="2222097"/>
          <a:ext cx="1884554" cy="1884554"/>
        </a:xfrm>
        <a:prstGeom prst="pieWedg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r" defTabSz="844550" rtl="0">
            <a:lnSpc>
              <a:spcPct val="90000"/>
            </a:lnSpc>
            <a:spcBef>
              <a:spcPct val="0"/>
            </a:spcBef>
            <a:spcAft>
              <a:spcPct val="35000"/>
            </a:spcAft>
          </a:pPr>
          <a:r>
            <a:rPr lang="en-CA" sz="1900" b="1" kern="1200" smtClean="0"/>
            <a:t>Groundwater Support</a:t>
          </a:r>
          <a:endParaRPr lang="en-CA" sz="1900" b="1" kern="1200" dirty="0"/>
        </a:p>
      </dsp:txBody>
      <dsp:txXfrm rot="5400000">
        <a:off x="2322007" y="2222097"/>
        <a:ext cx="1332581" cy="1332581"/>
      </dsp:txXfrm>
    </dsp:sp>
    <dsp:sp modelId="{3C5ECFAD-1AD4-4421-AAC5-67F41629909D}">
      <dsp:nvSpPr>
        <dsp:cNvPr id="0" name=""/>
        <dsp:cNvSpPr/>
      </dsp:nvSpPr>
      <dsp:spPr>
        <a:xfrm flipH="1" flipV="1">
          <a:off x="6389218" y="2299153"/>
          <a:ext cx="34732" cy="44720"/>
        </a:xfrm>
        <a:prstGeom prst="circular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 modelId="{78578E3C-1A1A-46ED-AA0B-1B0EF844C679}">
      <dsp:nvSpPr>
        <dsp:cNvPr id="0" name=""/>
        <dsp:cNvSpPr/>
      </dsp:nvSpPr>
      <dsp:spPr>
        <a:xfrm>
          <a:off x="850739" y="2274651"/>
          <a:ext cx="69452" cy="34287"/>
        </a:xfrm>
        <a:prstGeom prst="circularArrow">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285A-F01F-4508-9FAE-C17E6AABD7F9}">
      <dsp:nvSpPr>
        <dsp:cNvPr id="0" name=""/>
        <dsp:cNvSpPr/>
      </dsp:nvSpPr>
      <dsp:spPr>
        <a:xfrm>
          <a:off x="0" y="0"/>
          <a:ext cx="2173441" cy="755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a:t>Mapping is just one piece of the puzzle</a:t>
          </a:r>
        </a:p>
      </dsp:txBody>
      <dsp:txXfrm>
        <a:off x="0" y="0"/>
        <a:ext cx="2173441" cy="7551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C0965-1BB8-4692-AF77-6F3E808BE494}">
      <dsp:nvSpPr>
        <dsp:cNvPr id="0" name=""/>
        <dsp:cNvSpPr/>
      </dsp:nvSpPr>
      <dsp:spPr>
        <a:xfrm rot="10800000">
          <a:off x="1741385" y="2004"/>
          <a:ext cx="6137396" cy="150473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Collaboration &amp; Accessibility</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Workshop on Hydrogeology in Yukon</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Well Registry</a:t>
          </a:r>
          <a:endParaRPr lang="en-US" sz="1500" kern="1200" dirty="0"/>
        </a:p>
        <a:p>
          <a:pPr marL="114300" lvl="1" indent="-114300" algn="l" defTabSz="666750">
            <a:lnSpc>
              <a:spcPct val="90000"/>
            </a:lnSpc>
            <a:spcBef>
              <a:spcPct val="0"/>
            </a:spcBef>
            <a:spcAft>
              <a:spcPct val="15000"/>
            </a:spcAft>
            <a:buChar char="••"/>
          </a:pPr>
          <a:r>
            <a:rPr lang="en-US" sz="1500" kern="1200" dirty="0" smtClean="0"/>
            <a:t>Yukon Water Data Catalogue</a:t>
          </a:r>
          <a:endParaRPr lang="en-US" sz="1500" kern="1200" dirty="0"/>
        </a:p>
        <a:p>
          <a:pPr marL="114300" lvl="1" indent="-114300" algn="l" defTabSz="666750">
            <a:lnSpc>
              <a:spcPct val="90000"/>
            </a:lnSpc>
            <a:spcBef>
              <a:spcPct val="0"/>
            </a:spcBef>
            <a:spcAft>
              <a:spcPct val="15000"/>
            </a:spcAft>
            <a:buChar char="••"/>
          </a:pPr>
          <a:r>
            <a:rPr lang="en-US" sz="1500" kern="1200" dirty="0" smtClean="0"/>
            <a:t>Multi-jurisdictional coordination</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Groundwater Interdepartmental Working Group</a:t>
          </a:r>
          <a:endParaRPr lang="en-US" sz="1500" kern="1200" dirty="0"/>
        </a:p>
      </dsp:txBody>
      <dsp:txXfrm rot="10800000">
        <a:off x="2117568" y="2004"/>
        <a:ext cx="5761213" cy="1504733"/>
      </dsp:txXfrm>
    </dsp:sp>
    <dsp:sp modelId="{C75A2D9B-1A08-4731-A14C-00E0E8DCF135}">
      <dsp:nvSpPr>
        <dsp:cNvPr id="0" name=""/>
        <dsp:cNvSpPr/>
      </dsp:nvSpPr>
      <dsp:spPr>
        <a:xfrm>
          <a:off x="1350385" y="363370"/>
          <a:ext cx="782000" cy="7820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5C1C7-01DD-4857-A3BD-9E7E69A0E713}">
      <dsp:nvSpPr>
        <dsp:cNvPr id="0" name=""/>
        <dsp:cNvSpPr/>
      </dsp:nvSpPr>
      <dsp:spPr>
        <a:xfrm rot="10800000">
          <a:off x="1741385" y="1740170"/>
          <a:ext cx="6137396" cy="1085065"/>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Understanding &amp; Monitoring</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Yukon Observation Well Network</a:t>
          </a:r>
          <a:endParaRPr lang="en-US" sz="1500" kern="1200" dirty="0"/>
        </a:p>
        <a:p>
          <a:pPr marL="114300" lvl="1" indent="-114300" algn="l" defTabSz="666750">
            <a:lnSpc>
              <a:spcPct val="90000"/>
            </a:lnSpc>
            <a:spcBef>
              <a:spcPct val="0"/>
            </a:spcBef>
            <a:spcAft>
              <a:spcPct val="15000"/>
            </a:spcAft>
            <a:buChar char="••"/>
          </a:pPr>
          <a:r>
            <a:rPr lang="en-US" sz="1500" kern="1200" dirty="0" smtClean="0"/>
            <a:t>Aquifer mapping</a:t>
          </a:r>
          <a:endParaRPr lang="en-US" sz="1500" kern="1200" dirty="0"/>
        </a:p>
        <a:p>
          <a:pPr marL="114300" lvl="1" indent="-114300" algn="l" defTabSz="666750">
            <a:lnSpc>
              <a:spcPct val="90000"/>
            </a:lnSpc>
            <a:spcBef>
              <a:spcPct val="0"/>
            </a:spcBef>
            <a:spcAft>
              <a:spcPct val="15000"/>
            </a:spcAft>
            <a:buChar char="••"/>
          </a:pPr>
          <a:r>
            <a:rPr lang="en-US" sz="1500" kern="1200" dirty="0" smtClean="0"/>
            <a:t>Targeted projects</a:t>
          </a:r>
          <a:endParaRPr lang="en-US" sz="1500" kern="1200" dirty="0"/>
        </a:p>
      </dsp:txBody>
      <dsp:txXfrm rot="10800000">
        <a:off x="2012651" y="1740170"/>
        <a:ext cx="5866130" cy="1085065"/>
      </dsp:txXfrm>
    </dsp:sp>
    <dsp:sp modelId="{306C43E3-9326-4851-AB50-FC7AD954C5B6}">
      <dsp:nvSpPr>
        <dsp:cNvPr id="0" name=""/>
        <dsp:cNvSpPr/>
      </dsp:nvSpPr>
      <dsp:spPr>
        <a:xfrm>
          <a:off x="1350385" y="1891703"/>
          <a:ext cx="782000" cy="7820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9DB510-3194-49C5-86FE-51631B00EEA4}">
      <dsp:nvSpPr>
        <dsp:cNvPr id="0" name=""/>
        <dsp:cNvSpPr/>
      </dsp:nvSpPr>
      <dsp:spPr>
        <a:xfrm rot="10800000">
          <a:off x="1741385" y="3058669"/>
          <a:ext cx="6137396" cy="1067391"/>
        </a:xfrm>
        <a:prstGeom prst="homePlat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Management &amp; Protection</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Guidance</a:t>
          </a:r>
          <a:endParaRPr lang="en-US" sz="1500" kern="1200" dirty="0"/>
        </a:p>
        <a:p>
          <a:pPr marL="114300" lvl="1" indent="-114300" algn="l" defTabSz="666750">
            <a:lnSpc>
              <a:spcPct val="90000"/>
            </a:lnSpc>
            <a:spcBef>
              <a:spcPct val="0"/>
            </a:spcBef>
            <a:spcAft>
              <a:spcPct val="15000"/>
            </a:spcAft>
            <a:buChar char="••"/>
          </a:pPr>
          <a:r>
            <a:rPr lang="en-US" sz="1500" kern="1200" dirty="0" smtClean="0"/>
            <a:t>Regulation</a:t>
          </a:r>
          <a:endParaRPr lang="en-US" sz="1500" kern="1200" dirty="0"/>
        </a:p>
        <a:p>
          <a:pPr marL="114300" lvl="1" indent="-114300" algn="l" defTabSz="666750">
            <a:lnSpc>
              <a:spcPct val="90000"/>
            </a:lnSpc>
            <a:spcBef>
              <a:spcPct val="0"/>
            </a:spcBef>
            <a:spcAft>
              <a:spcPct val="15000"/>
            </a:spcAft>
            <a:buChar char="••"/>
          </a:pPr>
          <a:r>
            <a:rPr lang="en-US" sz="1500" kern="1200" dirty="0" smtClean="0"/>
            <a:t>Technical reviews</a:t>
          </a:r>
          <a:endParaRPr lang="en-US" sz="1500" kern="1200" dirty="0"/>
        </a:p>
      </dsp:txBody>
      <dsp:txXfrm rot="10800000">
        <a:off x="2008233" y="3058669"/>
        <a:ext cx="5870548" cy="1067391"/>
      </dsp:txXfrm>
    </dsp:sp>
    <dsp:sp modelId="{444FA1FC-AA83-4E7F-BD10-B3B962FD7056}">
      <dsp:nvSpPr>
        <dsp:cNvPr id="0" name=""/>
        <dsp:cNvSpPr/>
      </dsp:nvSpPr>
      <dsp:spPr>
        <a:xfrm>
          <a:off x="1350385" y="3201364"/>
          <a:ext cx="782000" cy="78200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EB5A-5873-499C-A659-D91E1649DD4D}">
      <dsp:nvSpPr>
        <dsp:cNvPr id="0" name=""/>
        <dsp:cNvSpPr/>
      </dsp:nvSpPr>
      <dsp:spPr>
        <a:xfrm rot="10800000">
          <a:off x="1741385" y="4422593"/>
          <a:ext cx="6137396" cy="65580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841" tIns="91440" rIns="170688" bIns="91440" numCol="1" spcCol="1270" anchor="t" anchorCtr="0">
          <a:noAutofit/>
        </a:bodyPr>
        <a:lstStyle/>
        <a:p>
          <a:pPr lvl="0" algn="l" defTabSz="1066800">
            <a:lnSpc>
              <a:spcPct val="90000"/>
            </a:lnSpc>
            <a:spcBef>
              <a:spcPct val="0"/>
            </a:spcBef>
            <a:spcAft>
              <a:spcPct val="35000"/>
            </a:spcAft>
          </a:pPr>
          <a:r>
            <a:rPr lang="en-US" sz="2400" b="1" kern="1200" dirty="0" smtClean="0">
              <a:latin typeface="+mj-lt"/>
            </a:rPr>
            <a:t>Education &amp; Awareness</a:t>
          </a:r>
          <a:endParaRPr lang="en-US" sz="2400" b="1" kern="1200" dirty="0">
            <a:latin typeface="+mj-lt"/>
          </a:endParaRPr>
        </a:p>
        <a:p>
          <a:pPr marL="114300" lvl="1" indent="-114300" algn="l" defTabSz="666750">
            <a:lnSpc>
              <a:spcPct val="90000"/>
            </a:lnSpc>
            <a:spcBef>
              <a:spcPct val="0"/>
            </a:spcBef>
            <a:spcAft>
              <a:spcPct val="15000"/>
            </a:spcAft>
            <a:buChar char="••"/>
          </a:pPr>
          <a:r>
            <a:rPr lang="en-US" sz="1500" kern="1200" dirty="0" smtClean="0"/>
            <a:t>Classroom presentations and community outreach</a:t>
          </a:r>
          <a:endParaRPr lang="en-US" sz="1500" kern="1200" dirty="0"/>
        </a:p>
      </dsp:txBody>
      <dsp:txXfrm rot="10800000">
        <a:off x="1905335" y="4422593"/>
        <a:ext cx="5973446" cy="655801"/>
      </dsp:txXfrm>
    </dsp:sp>
    <dsp:sp modelId="{2DFB18D4-2B6E-43F1-ADEB-945143027F27}">
      <dsp:nvSpPr>
        <dsp:cNvPr id="0" name=""/>
        <dsp:cNvSpPr/>
      </dsp:nvSpPr>
      <dsp:spPr>
        <a:xfrm>
          <a:off x="1350385" y="4359493"/>
          <a:ext cx="782000" cy="7820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83C02-1460-4089-BE45-AD8773F6CF28}">
      <dsp:nvSpPr>
        <dsp:cNvPr id="0" name=""/>
        <dsp:cNvSpPr/>
      </dsp:nvSpPr>
      <dsp:spPr>
        <a:xfrm>
          <a:off x="99561" y="748485"/>
          <a:ext cx="5953818" cy="54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n-CA" sz="2500" kern="1200" dirty="0"/>
            <a:t>Collaborate on :</a:t>
          </a:r>
        </a:p>
      </dsp:txBody>
      <dsp:txXfrm>
        <a:off x="99561" y="748485"/>
        <a:ext cx="5953818" cy="541256"/>
      </dsp:txXfrm>
    </dsp:sp>
    <dsp:sp modelId="{8D7BFBB4-8F4B-4A05-B3D6-6B86634AF505}">
      <dsp:nvSpPr>
        <dsp:cNvPr id="0" name=""/>
        <dsp:cNvSpPr/>
      </dsp:nvSpPr>
      <dsp:spPr>
        <a:xfrm>
          <a:off x="99561"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76963B-8F80-4082-9100-7E88676ADE5D}">
      <dsp:nvSpPr>
        <dsp:cNvPr id="0" name=""/>
        <dsp:cNvSpPr/>
      </dsp:nvSpPr>
      <dsp:spPr>
        <a:xfrm>
          <a:off x="936403"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179110-E886-4D58-BF6D-362A21CECD5B}">
      <dsp:nvSpPr>
        <dsp:cNvPr id="0" name=""/>
        <dsp:cNvSpPr/>
      </dsp:nvSpPr>
      <dsp:spPr>
        <a:xfrm>
          <a:off x="1773907"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4CD953-C1BC-4BA9-B732-C3DB7E66984B}">
      <dsp:nvSpPr>
        <dsp:cNvPr id="0" name=""/>
        <dsp:cNvSpPr/>
      </dsp:nvSpPr>
      <dsp:spPr>
        <a:xfrm>
          <a:off x="2610749"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CE3346-7A9A-457A-BD41-5D429BE16D9A}">
      <dsp:nvSpPr>
        <dsp:cNvPr id="0" name=""/>
        <dsp:cNvSpPr/>
      </dsp:nvSpPr>
      <dsp:spPr>
        <a:xfrm>
          <a:off x="3448253"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892F9-8745-4389-A0E3-E8050A9952BF}">
      <dsp:nvSpPr>
        <dsp:cNvPr id="0" name=""/>
        <dsp:cNvSpPr/>
      </dsp:nvSpPr>
      <dsp:spPr>
        <a:xfrm>
          <a:off x="4285095"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2AAD3-D57E-4879-833A-52038D6467ED}">
      <dsp:nvSpPr>
        <dsp:cNvPr id="0" name=""/>
        <dsp:cNvSpPr/>
      </dsp:nvSpPr>
      <dsp:spPr>
        <a:xfrm>
          <a:off x="5122599" y="1289742"/>
          <a:ext cx="1393193" cy="110255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D685C-3E7E-4627-B16D-8A42BCF1DA27}">
      <dsp:nvSpPr>
        <dsp:cNvPr id="0" name=""/>
        <dsp:cNvSpPr/>
      </dsp:nvSpPr>
      <dsp:spPr>
        <a:xfrm>
          <a:off x="99561" y="1399998"/>
          <a:ext cx="6031218" cy="88204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l" defTabSz="488950">
            <a:lnSpc>
              <a:spcPct val="90000"/>
            </a:lnSpc>
            <a:spcBef>
              <a:spcPct val="0"/>
            </a:spcBef>
            <a:spcAft>
              <a:spcPct val="35000"/>
            </a:spcAft>
          </a:pPr>
          <a:r>
            <a:rPr lang="en-CA" sz="1100" kern="1200" dirty="0"/>
            <a:t>Science &amp; Research</a:t>
          </a:r>
        </a:p>
        <a:p>
          <a:pPr lvl="0" algn="l" defTabSz="488950">
            <a:lnSpc>
              <a:spcPct val="90000"/>
            </a:lnSpc>
            <a:spcBef>
              <a:spcPct val="0"/>
            </a:spcBef>
            <a:spcAft>
              <a:spcPct val="35000"/>
            </a:spcAft>
          </a:pPr>
          <a:r>
            <a:rPr lang="en-CA" sz="1100" kern="1200" dirty="0"/>
            <a:t>Groundwater Characterization Studies</a:t>
          </a:r>
        </a:p>
        <a:p>
          <a:pPr lvl="0" algn="l" defTabSz="488950">
            <a:lnSpc>
              <a:spcPct val="90000"/>
            </a:lnSpc>
            <a:spcBef>
              <a:spcPct val="0"/>
            </a:spcBef>
            <a:spcAft>
              <a:spcPct val="35000"/>
            </a:spcAft>
          </a:pPr>
          <a:r>
            <a:rPr lang="en-CA" sz="1100" kern="1200" dirty="0"/>
            <a:t>Monitoring</a:t>
          </a:r>
        </a:p>
        <a:p>
          <a:pPr lvl="0" algn="l" defTabSz="488950">
            <a:lnSpc>
              <a:spcPct val="90000"/>
            </a:lnSpc>
            <a:spcBef>
              <a:spcPct val="0"/>
            </a:spcBef>
            <a:spcAft>
              <a:spcPct val="35000"/>
            </a:spcAft>
          </a:pPr>
          <a:r>
            <a:rPr lang="en-CA" sz="1100" kern="1200" dirty="0"/>
            <a:t>Policy Development</a:t>
          </a:r>
        </a:p>
      </dsp:txBody>
      <dsp:txXfrm>
        <a:off x="99561" y="1399998"/>
        <a:ext cx="6031218" cy="8820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273FE-CC84-4714-96B4-5C828ED1F769}">
      <dsp:nvSpPr>
        <dsp:cNvPr id="0" name=""/>
        <dsp:cNvSpPr/>
      </dsp:nvSpPr>
      <dsp:spPr>
        <a:xfrm>
          <a:off x="37318" y="623"/>
          <a:ext cx="1788737" cy="1788737"/>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8440" tIns="17780" rIns="98440" bIns="17780" numCol="1" spcCol="1270" anchor="ctr" anchorCtr="0">
          <a:noAutofit/>
        </a:bodyPr>
        <a:lstStyle/>
        <a:p>
          <a:pPr lvl="0" algn="ctr" defTabSz="622300">
            <a:lnSpc>
              <a:spcPct val="90000"/>
            </a:lnSpc>
            <a:spcBef>
              <a:spcPct val="0"/>
            </a:spcBef>
            <a:spcAft>
              <a:spcPct val="35000"/>
            </a:spcAft>
          </a:pPr>
          <a:r>
            <a:rPr lang="en-CA" sz="1400" kern="1200" dirty="0"/>
            <a:t>FLNRORD </a:t>
          </a:r>
        </a:p>
        <a:p>
          <a:pPr lvl="0" algn="ctr" defTabSz="622300">
            <a:lnSpc>
              <a:spcPct val="90000"/>
            </a:lnSpc>
            <a:spcBef>
              <a:spcPct val="0"/>
            </a:spcBef>
            <a:spcAft>
              <a:spcPct val="35000"/>
            </a:spcAft>
          </a:pPr>
          <a:r>
            <a:rPr lang="en-CA" sz="1400" kern="1200" dirty="0"/>
            <a:t>Regions</a:t>
          </a:r>
        </a:p>
      </dsp:txBody>
      <dsp:txXfrm>
        <a:off x="299272" y="262577"/>
        <a:ext cx="1264829" cy="1264829"/>
      </dsp:txXfrm>
    </dsp:sp>
    <dsp:sp modelId="{7B30EE24-51E8-4BE1-827E-F404AFF55703}">
      <dsp:nvSpPr>
        <dsp:cNvPr id="0" name=""/>
        <dsp:cNvSpPr/>
      </dsp:nvSpPr>
      <dsp:spPr>
        <a:xfrm>
          <a:off x="1468309" y="623"/>
          <a:ext cx="1788737" cy="1788737"/>
        </a:xfrm>
        <a:prstGeom prst="ellipse">
          <a:avLst/>
        </a:prstGeom>
        <a:gradFill rotWithShape="0">
          <a:gsLst>
            <a:gs pos="0">
              <a:schemeClr val="accent3">
                <a:alpha val="50000"/>
                <a:hueOff val="11250264"/>
                <a:satOff val="-16880"/>
                <a:lumOff val="-2745"/>
                <a:alphaOff val="0"/>
                <a:shade val="51000"/>
                <a:satMod val="130000"/>
              </a:schemeClr>
            </a:gs>
            <a:gs pos="80000">
              <a:schemeClr val="accent3">
                <a:alpha val="50000"/>
                <a:hueOff val="11250264"/>
                <a:satOff val="-16880"/>
                <a:lumOff val="-2745"/>
                <a:alphaOff val="0"/>
                <a:shade val="93000"/>
                <a:satMod val="130000"/>
              </a:schemeClr>
            </a:gs>
            <a:gs pos="100000">
              <a:schemeClr val="accent3">
                <a:alpha val="50000"/>
                <a:hueOff val="11250264"/>
                <a:satOff val="-16880"/>
                <a:lumOff val="-2745"/>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8440" tIns="17780" rIns="98440" bIns="17780" numCol="1" spcCol="1270" anchor="ctr" anchorCtr="0">
          <a:noAutofit/>
        </a:bodyPr>
        <a:lstStyle/>
        <a:p>
          <a:pPr lvl="0" algn="ctr" defTabSz="622300">
            <a:lnSpc>
              <a:spcPct val="90000"/>
            </a:lnSpc>
            <a:spcBef>
              <a:spcPct val="0"/>
            </a:spcBef>
            <a:spcAft>
              <a:spcPct val="35000"/>
            </a:spcAft>
          </a:pPr>
          <a:r>
            <a:rPr lang="en-CA" sz="1400" kern="1200" dirty="0"/>
            <a:t>ENV</a:t>
          </a:r>
        </a:p>
        <a:p>
          <a:pPr lvl="0" algn="ctr" defTabSz="622300">
            <a:lnSpc>
              <a:spcPct val="90000"/>
            </a:lnSpc>
            <a:spcBef>
              <a:spcPct val="0"/>
            </a:spcBef>
            <a:spcAft>
              <a:spcPct val="35000"/>
            </a:spcAft>
          </a:pPr>
          <a:r>
            <a:rPr lang="en-CA" sz="1400" kern="1200" dirty="0"/>
            <a:t>A &amp; W Science / Environmental Monitoring  </a:t>
          </a:r>
        </a:p>
      </dsp:txBody>
      <dsp:txXfrm>
        <a:off x="1730263" y="262577"/>
        <a:ext cx="1264829" cy="1264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716BC-4748-4C8A-B867-623AA63727C6}">
      <dsp:nvSpPr>
        <dsp:cNvPr id="0" name=""/>
        <dsp:cNvSpPr/>
      </dsp:nvSpPr>
      <dsp:spPr>
        <a:xfrm>
          <a:off x="0" y="95249"/>
          <a:ext cx="1428749" cy="85725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Management &amp; Planning</a:t>
          </a:r>
        </a:p>
      </dsp:txBody>
      <dsp:txXfrm>
        <a:off x="0" y="95249"/>
        <a:ext cx="1428749" cy="857250"/>
      </dsp:txXfrm>
    </dsp:sp>
    <dsp:sp modelId="{BB0D7AAA-ED4B-4F43-B730-020B3A12CA45}">
      <dsp:nvSpPr>
        <dsp:cNvPr id="0" name=""/>
        <dsp:cNvSpPr/>
      </dsp:nvSpPr>
      <dsp:spPr>
        <a:xfrm>
          <a:off x="1571625" y="95249"/>
          <a:ext cx="1428749" cy="857250"/>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a:t>Legislation </a:t>
          </a:r>
          <a:r>
            <a:rPr lang="en-CA" sz="1500" kern="1200" dirty="0"/>
            <a:t>&amp; Policy</a:t>
          </a:r>
        </a:p>
      </dsp:txBody>
      <dsp:txXfrm>
        <a:off x="1571625" y="95249"/>
        <a:ext cx="1428749" cy="857250"/>
      </dsp:txXfrm>
    </dsp:sp>
    <dsp:sp modelId="{213F176A-68BC-45D7-92A6-9CABBD1301A9}">
      <dsp:nvSpPr>
        <dsp:cNvPr id="0" name=""/>
        <dsp:cNvSpPr/>
      </dsp:nvSpPr>
      <dsp:spPr>
        <a:xfrm>
          <a:off x="3143250" y="95249"/>
          <a:ext cx="1428749" cy="857250"/>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Standards and Data Systems</a:t>
          </a:r>
        </a:p>
      </dsp:txBody>
      <dsp:txXfrm>
        <a:off x="3143250" y="95249"/>
        <a:ext cx="1428749" cy="857250"/>
      </dsp:txXfrm>
    </dsp:sp>
    <dsp:sp modelId="{EC2C155E-C2EB-4F8B-BCF4-2FC82A02D884}">
      <dsp:nvSpPr>
        <dsp:cNvPr id="0" name=""/>
        <dsp:cNvSpPr/>
      </dsp:nvSpPr>
      <dsp:spPr>
        <a:xfrm>
          <a:off x="0" y="1095375"/>
          <a:ext cx="1428749" cy="857250"/>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Stakeholder Relationships</a:t>
          </a:r>
        </a:p>
      </dsp:txBody>
      <dsp:txXfrm>
        <a:off x="0" y="1095375"/>
        <a:ext cx="1428749" cy="857250"/>
      </dsp:txXfrm>
    </dsp:sp>
    <dsp:sp modelId="{91C7D9E6-8E8C-442C-A27A-27BD5460FF19}">
      <dsp:nvSpPr>
        <dsp:cNvPr id="0" name=""/>
        <dsp:cNvSpPr/>
      </dsp:nvSpPr>
      <dsp:spPr>
        <a:xfrm>
          <a:off x="1571625" y="1095374"/>
          <a:ext cx="1428749" cy="857250"/>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a:t>Protection</a:t>
          </a:r>
          <a:endParaRPr lang="en-CA" sz="1500" kern="1200" dirty="0"/>
        </a:p>
      </dsp:txBody>
      <dsp:txXfrm>
        <a:off x="1571625" y="1095374"/>
        <a:ext cx="1428749" cy="857250"/>
      </dsp:txXfrm>
    </dsp:sp>
    <dsp:sp modelId="{B3F2CE4B-C463-4FC6-871E-D68FB9553D8D}">
      <dsp:nvSpPr>
        <dsp:cNvPr id="0" name=""/>
        <dsp:cNvSpPr/>
      </dsp:nvSpPr>
      <dsp:spPr>
        <a:xfrm>
          <a:off x="3143250" y="1095374"/>
          <a:ext cx="1428749" cy="857250"/>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Monitoring Networks</a:t>
          </a:r>
        </a:p>
      </dsp:txBody>
      <dsp:txXfrm>
        <a:off x="3143250" y="1095374"/>
        <a:ext cx="1428749" cy="857250"/>
      </dsp:txXfrm>
    </dsp:sp>
    <dsp:sp modelId="{C6B00229-5143-4985-B5ED-FDEF903B1FCC}">
      <dsp:nvSpPr>
        <dsp:cNvPr id="0" name=""/>
        <dsp:cNvSpPr/>
      </dsp:nvSpPr>
      <dsp:spPr>
        <a:xfrm>
          <a:off x="0" y="2095499"/>
          <a:ext cx="1428749" cy="857250"/>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Conducting Regional Studies</a:t>
          </a:r>
        </a:p>
      </dsp:txBody>
      <dsp:txXfrm>
        <a:off x="0" y="2095499"/>
        <a:ext cx="1428749" cy="857250"/>
      </dsp:txXfrm>
    </dsp:sp>
    <dsp:sp modelId="{C02FFCED-F1D4-4EC7-B691-4A1B22716998}">
      <dsp:nvSpPr>
        <dsp:cNvPr id="0" name=""/>
        <dsp:cNvSpPr/>
      </dsp:nvSpPr>
      <dsp:spPr>
        <a:xfrm>
          <a:off x="1571625" y="2095499"/>
          <a:ext cx="1428749" cy="857250"/>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Groundwater Characterization </a:t>
          </a:r>
        </a:p>
      </dsp:txBody>
      <dsp:txXfrm>
        <a:off x="1571625" y="2095499"/>
        <a:ext cx="1428749" cy="857250"/>
      </dsp:txXfrm>
    </dsp:sp>
    <dsp:sp modelId="{4152A42D-EF9E-43A4-AE2E-A5AAA46F33CF}">
      <dsp:nvSpPr>
        <dsp:cNvPr id="0" name=""/>
        <dsp:cNvSpPr/>
      </dsp:nvSpPr>
      <dsp:spPr>
        <a:xfrm>
          <a:off x="3143250" y="2095500"/>
          <a:ext cx="1428749" cy="857250"/>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a:t>Groundwater Modelling</a:t>
          </a:r>
        </a:p>
      </dsp:txBody>
      <dsp:txXfrm>
        <a:off x="3143250" y="2095500"/>
        <a:ext cx="1428749" cy="857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63EFA-40F0-4D4C-A98E-655A5B6BFBAF}">
      <dsp:nvSpPr>
        <dsp:cNvPr id="0" name=""/>
        <dsp:cNvSpPr/>
      </dsp:nvSpPr>
      <dsp:spPr>
        <a:xfrm>
          <a:off x="0" y="0"/>
          <a:ext cx="5670630" cy="7809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CA" sz="2200" kern="1200" dirty="0"/>
            <a:t>GWELLS</a:t>
          </a:r>
        </a:p>
      </dsp:txBody>
      <dsp:txXfrm>
        <a:off x="1212224" y="0"/>
        <a:ext cx="4458405" cy="780984"/>
      </dsp:txXfrm>
    </dsp:sp>
    <dsp:sp modelId="{B788C926-7D55-45B0-9489-E55B8CA01EB6}">
      <dsp:nvSpPr>
        <dsp:cNvPr id="0" name=""/>
        <dsp:cNvSpPr/>
      </dsp:nvSpPr>
      <dsp:spPr>
        <a:xfrm>
          <a:off x="78098" y="78098"/>
          <a:ext cx="1134126" cy="62478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EF4BB-8268-4FED-A761-664B20E307D4}">
      <dsp:nvSpPr>
        <dsp:cNvPr id="0" name=""/>
        <dsp:cNvSpPr/>
      </dsp:nvSpPr>
      <dsp:spPr>
        <a:xfrm>
          <a:off x="0" y="859083"/>
          <a:ext cx="5670630" cy="780984"/>
        </a:xfrm>
        <a:prstGeom prst="roundRect">
          <a:avLst>
            <a:gd name="adj" fmla="val 10000"/>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CA" sz="2200" kern="1200" dirty="0"/>
            <a:t>Mapping</a:t>
          </a:r>
        </a:p>
      </dsp:txBody>
      <dsp:txXfrm>
        <a:off x="1212224" y="859083"/>
        <a:ext cx="4458405" cy="780984"/>
      </dsp:txXfrm>
    </dsp:sp>
    <dsp:sp modelId="{CA92C5AB-C3BD-4944-AD1F-4BEB740606E6}">
      <dsp:nvSpPr>
        <dsp:cNvPr id="0" name=""/>
        <dsp:cNvSpPr/>
      </dsp:nvSpPr>
      <dsp:spPr>
        <a:xfrm>
          <a:off x="78098" y="937181"/>
          <a:ext cx="1134126" cy="62478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AE283-863E-4FF0-A153-AAABBCFFDD81}">
      <dsp:nvSpPr>
        <dsp:cNvPr id="0" name=""/>
        <dsp:cNvSpPr/>
      </dsp:nvSpPr>
      <dsp:spPr>
        <a:xfrm>
          <a:off x="0" y="1718166"/>
          <a:ext cx="5670630" cy="780984"/>
        </a:xfrm>
        <a:prstGeom prst="roundRect">
          <a:avLst>
            <a:gd name="adj" fmla="val 10000"/>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CA" sz="2200" kern="1200" dirty="0"/>
            <a:t>Water Budgets</a:t>
          </a:r>
        </a:p>
      </dsp:txBody>
      <dsp:txXfrm>
        <a:off x="1212224" y="1718166"/>
        <a:ext cx="4458405" cy="780984"/>
      </dsp:txXfrm>
    </dsp:sp>
    <dsp:sp modelId="{C0A261E7-C1E7-4D15-A3E9-CD33543C2431}">
      <dsp:nvSpPr>
        <dsp:cNvPr id="0" name=""/>
        <dsp:cNvSpPr/>
      </dsp:nvSpPr>
      <dsp:spPr>
        <a:xfrm>
          <a:off x="78098" y="1796265"/>
          <a:ext cx="1134126" cy="62478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34AF89-EB37-4BE9-9C1F-5E016723F005}">
      <dsp:nvSpPr>
        <dsp:cNvPr id="0" name=""/>
        <dsp:cNvSpPr/>
      </dsp:nvSpPr>
      <dsp:spPr>
        <a:xfrm>
          <a:off x="0" y="2577250"/>
          <a:ext cx="5670630" cy="780984"/>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CA" sz="2200" kern="1200" dirty="0"/>
            <a:t>Modelling &amp; Characterization Projects</a:t>
          </a:r>
        </a:p>
      </dsp:txBody>
      <dsp:txXfrm>
        <a:off x="1212224" y="2577250"/>
        <a:ext cx="4458405" cy="780984"/>
      </dsp:txXfrm>
    </dsp:sp>
    <dsp:sp modelId="{E7EBB00D-9138-413D-BD1E-49CCF9DFACD8}">
      <dsp:nvSpPr>
        <dsp:cNvPr id="0" name=""/>
        <dsp:cNvSpPr/>
      </dsp:nvSpPr>
      <dsp:spPr>
        <a:xfrm>
          <a:off x="78098" y="2655348"/>
          <a:ext cx="1134126" cy="624787"/>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2A0ED-FE10-4F8F-A7A2-B8F88055FB95}">
      <dsp:nvSpPr>
        <dsp:cNvPr id="0" name=""/>
        <dsp:cNvSpPr/>
      </dsp:nvSpPr>
      <dsp:spPr>
        <a:xfrm>
          <a:off x="0" y="95783"/>
          <a:ext cx="2841021" cy="170461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CA" sz="1900" b="1" kern="1200" dirty="0"/>
            <a:t>Groundwater Protection Regulation </a:t>
          </a:r>
        </a:p>
        <a:p>
          <a:pPr marL="114300" lvl="1" indent="-114300" algn="l" defTabSz="666750">
            <a:lnSpc>
              <a:spcPct val="90000"/>
            </a:lnSpc>
            <a:spcBef>
              <a:spcPct val="0"/>
            </a:spcBef>
            <a:spcAft>
              <a:spcPct val="15000"/>
            </a:spcAft>
            <a:buChar char="••"/>
          </a:pPr>
          <a:r>
            <a:rPr lang="en-CA" sz="1500" kern="1200" dirty="0"/>
            <a:t>Addresses hazards at the </a:t>
          </a:r>
          <a:r>
            <a:rPr lang="en-CA" sz="1500" b="1" kern="1200" dirty="0"/>
            <a:t>site scale</a:t>
          </a:r>
        </a:p>
        <a:p>
          <a:pPr marL="114300" lvl="1" indent="-114300" algn="l" defTabSz="666750">
            <a:lnSpc>
              <a:spcPct val="90000"/>
            </a:lnSpc>
            <a:spcBef>
              <a:spcPct val="0"/>
            </a:spcBef>
            <a:spcAft>
              <a:spcPct val="15000"/>
            </a:spcAft>
            <a:buChar char="••"/>
          </a:pPr>
          <a:r>
            <a:rPr lang="en-CA" sz="1500" kern="1200" dirty="0"/>
            <a:t>Does not address aquifer scale issues </a:t>
          </a:r>
        </a:p>
      </dsp:txBody>
      <dsp:txXfrm>
        <a:off x="0" y="95783"/>
        <a:ext cx="2841021" cy="17046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E4C65-5B4B-4C33-B8BF-EAAF72A87BCB}">
      <dsp:nvSpPr>
        <dsp:cNvPr id="0" name=""/>
        <dsp:cNvSpPr/>
      </dsp:nvSpPr>
      <dsp:spPr>
        <a:xfrm>
          <a:off x="53999" y="1238"/>
          <a:ext cx="4142857" cy="175596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CA" sz="2200" b="1" kern="1200" dirty="0"/>
            <a:t>Well log submission required in 2016</a:t>
          </a:r>
        </a:p>
        <a:p>
          <a:pPr marL="171450" lvl="1" indent="-171450" algn="l" defTabSz="755650">
            <a:lnSpc>
              <a:spcPct val="90000"/>
            </a:lnSpc>
            <a:spcBef>
              <a:spcPct val="0"/>
            </a:spcBef>
            <a:spcAft>
              <a:spcPct val="15000"/>
            </a:spcAft>
            <a:buChar char="••"/>
          </a:pPr>
          <a:r>
            <a:rPr lang="en-CA" sz="1700" b="0" kern="1200"/>
            <a:t>GWELLS database online</a:t>
          </a:r>
          <a:endParaRPr lang="en-CA" sz="1700" b="0" kern="1200" dirty="0"/>
        </a:p>
        <a:p>
          <a:pPr marL="171450" lvl="1" indent="-171450" algn="l" defTabSz="755650">
            <a:lnSpc>
              <a:spcPct val="90000"/>
            </a:lnSpc>
            <a:spcBef>
              <a:spcPct val="0"/>
            </a:spcBef>
            <a:spcAft>
              <a:spcPct val="15000"/>
            </a:spcAft>
            <a:buChar char="••"/>
          </a:pPr>
          <a:r>
            <a:rPr lang="en-CA" sz="1700" kern="1200" dirty="0"/>
            <a:t>Data quality is variable</a:t>
          </a:r>
        </a:p>
        <a:p>
          <a:pPr marL="171450" lvl="1" indent="-171450" algn="l" defTabSz="755650">
            <a:lnSpc>
              <a:spcPct val="90000"/>
            </a:lnSpc>
            <a:spcBef>
              <a:spcPct val="0"/>
            </a:spcBef>
            <a:spcAft>
              <a:spcPct val="15000"/>
            </a:spcAft>
            <a:buChar char="••"/>
          </a:pPr>
          <a:r>
            <a:rPr lang="en-CA" sz="1700" kern="1200" dirty="0"/>
            <a:t>Abandoned wells may be shown as active</a:t>
          </a:r>
        </a:p>
      </dsp:txBody>
      <dsp:txXfrm>
        <a:off x="53999" y="1238"/>
        <a:ext cx="4142857" cy="17559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443A8-0097-476A-94D3-03BD1C5B8FA7}">
      <dsp:nvSpPr>
        <dsp:cNvPr id="0" name=""/>
        <dsp:cNvSpPr/>
      </dsp:nvSpPr>
      <dsp:spPr>
        <a:xfrm>
          <a:off x="558" y="109202"/>
          <a:ext cx="2176611" cy="130596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a:t>Emerging Issues &amp; Local Knowledge</a:t>
          </a:r>
        </a:p>
      </dsp:txBody>
      <dsp:txXfrm>
        <a:off x="558" y="109202"/>
        <a:ext cx="2176611" cy="1305966"/>
      </dsp:txXfrm>
    </dsp:sp>
    <dsp:sp modelId="{9FF5C55A-F1DA-4970-A8B3-B1AF77D56493}">
      <dsp:nvSpPr>
        <dsp:cNvPr id="0" name=""/>
        <dsp:cNvSpPr/>
      </dsp:nvSpPr>
      <dsp:spPr>
        <a:xfrm>
          <a:off x="2394830" y="109202"/>
          <a:ext cx="2176611" cy="1305966"/>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a:t>Support for the WSA (e.g. water licensing)</a:t>
          </a:r>
        </a:p>
      </dsp:txBody>
      <dsp:txXfrm>
        <a:off x="2394830" y="109202"/>
        <a:ext cx="2176611" cy="1305966"/>
      </dsp:txXfrm>
    </dsp:sp>
    <dsp:sp modelId="{EA07D44A-4D16-4CF7-9B7D-3BDA68F499EC}">
      <dsp:nvSpPr>
        <dsp:cNvPr id="0" name=""/>
        <dsp:cNvSpPr/>
      </dsp:nvSpPr>
      <dsp:spPr>
        <a:xfrm>
          <a:off x="1197694" y="1632830"/>
          <a:ext cx="2176611" cy="1305966"/>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a:t>Available Information (Registered Water Wells)</a:t>
          </a:r>
        </a:p>
      </dsp:txBody>
      <dsp:txXfrm>
        <a:off x="1197694" y="1632830"/>
        <a:ext cx="2176611" cy="1305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4FBC2-1E29-40FC-8A4D-0ACB0CD430D8}">
      <dsp:nvSpPr>
        <dsp:cNvPr id="0" name=""/>
        <dsp:cNvSpPr/>
      </dsp:nvSpPr>
      <dsp:spPr>
        <a:xfrm>
          <a:off x="1777846" y="950797"/>
          <a:ext cx="1489091" cy="1488958"/>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CA" sz="1300" kern="1200" dirty="0"/>
            <a:t>Understanding Aquifers</a:t>
          </a:r>
        </a:p>
      </dsp:txBody>
      <dsp:txXfrm>
        <a:off x="1995918" y="1168850"/>
        <a:ext cx="1052947" cy="1052852"/>
      </dsp:txXfrm>
    </dsp:sp>
    <dsp:sp modelId="{E6B3408F-0B04-4D40-9CB1-5B94828B4B04}">
      <dsp:nvSpPr>
        <dsp:cNvPr id="0" name=""/>
        <dsp:cNvSpPr/>
      </dsp:nvSpPr>
      <dsp:spPr>
        <a:xfrm>
          <a:off x="1010129" y="122804"/>
          <a:ext cx="3001354" cy="3128616"/>
        </a:xfrm>
        <a:prstGeom prst="blockArc">
          <a:avLst>
            <a:gd name="adj1" fmla="val 16509444"/>
            <a:gd name="adj2" fmla="val 5088054"/>
            <a:gd name="adj3" fmla="val 524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5166892-6187-45F7-82CF-FBE1EFFBF72D}">
      <dsp:nvSpPr>
        <dsp:cNvPr id="0" name=""/>
        <dsp:cNvSpPr/>
      </dsp:nvSpPr>
      <dsp:spPr>
        <a:xfrm>
          <a:off x="2868215" y="0"/>
          <a:ext cx="797883" cy="797717"/>
        </a:xfrm>
        <a:prstGeom prst="ellipse">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17F1B77-8768-43E0-9029-7D2E36B1E77A}">
      <dsp:nvSpPr>
        <dsp:cNvPr id="0" name=""/>
        <dsp:cNvSpPr/>
      </dsp:nvSpPr>
      <dsp:spPr>
        <a:xfrm>
          <a:off x="3726869" y="10205"/>
          <a:ext cx="1068071" cy="772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l" defTabSz="577850">
            <a:lnSpc>
              <a:spcPct val="90000"/>
            </a:lnSpc>
            <a:spcBef>
              <a:spcPct val="0"/>
            </a:spcBef>
            <a:spcAft>
              <a:spcPct val="10000"/>
            </a:spcAft>
          </a:pPr>
          <a:r>
            <a:rPr lang="en-CA" sz="1300" kern="1200" dirty="0"/>
            <a:t>Mapping</a:t>
          </a:r>
        </a:p>
      </dsp:txBody>
      <dsp:txXfrm>
        <a:off x="3726869" y="10205"/>
        <a:ext cx="1068071" cy="772203"/>
      </dsp:txXfrm>
    </dsp:sp>
    <dsp:sp modelId="{037C131C-F3C6-492D-B491-FBD7EE597A53}">
      <dsp:nvSpPr>
        <dsp:cNvPr id="0" name=""/>
        <dsp:cNvSpPr/>
      </dsp:nvSpPr>
      <dsp:spPr>
        <a:xfrm>
          <a:off x="3457556" y="742948"/>
          <a:ext cx="797883" cy="79771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6000" b="-3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56F93245-EE1E-4F9F-BAD0-31AE5E8FE60B}">
      <dsp:nvSpPr>
        <dsp:cNvPr id="0" name=""/>
        <dsp:cNvSpPr/>
      </dsp:nvSpPr>
      <dsp:spPr>
        <a:xfrm>
          <a:off x="4314024" y="756895"/>
          <a:ext cx="1068071" cy="772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l" defTabSz="577850">
            <a:lnSpc>
              <a:spcPct val="90000"/>
            </a:lnSpc>
            <a:spcBef>
              <a:spcPct val="0"/>
            </a:spcBef>
            <a:spcAft>
              <a:spcPct val="10000"/>
            </a:spcAft>
          </a:pPr>
          <a:r>
            <a:rPr lang="en-CA" sz="1300" kern="1200" dirty="0"/>
            <a:t>Monitoring</a:t>
          </a:r>
        </a:p>
      </dsp:txBody>
      <dsp:txXfrm>
        <a:off x="4314024" y="756895"/>
        <a:ext cx="1068071" cy="772203"/>
      </dsp:txXfrm>
    </dsp:sp>
    <dsp:sp modelId="{1A7C6742-93A8-4D4C-8090-27CE923BA00B}">
      <dsp:nvSpPr>
        <dsp:cNvPr id="0" name=""/>
        <dsp:cNvSpPr/>
      </dsp:nvSpPr>
      <dsp:spPr>
        <a:xfrm>
          <a:off x="3454495" y="1835259"/>
          <a:ext cx="797883" cy="797717"/>
        </a:xfrm>
        <a:prstGeom prst="ellipse">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6134166-A6A4-4AC1-A46C-0486084FE3AD}">
      <dsp:nvSpPr>
        <dsp:cNvPr id="0" name=""/>
        <dsp:cNvSpPr/>
      </dsp:nvSpPr>
      <dsp:spPr>
        <a:xfrm>
          <a:off x="4314024" y="1848186"/>
          <a:ext cx="1068071" cy="772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l" defTabSz="577850">
            <a:lnSpc>
              <a:spcPct val="90000"/>
            </a:lnSpc>
            <a:spcBef>
              <a:spcPct val="0"/>
            </a:spcBef>
            <a:spcAft>
              <a:spcPct val="10000"/>
            </a:spcAft>
          </a:pPr>
          <a:r>
            <a:rPr lang="en-CA" sz="1300" kern="1200" dirty="0"/>
            <a:t>Testing</a:t>
          </a:r>
        </a:p>
      </dsp:txBody>
      <dsp:txXfrm>
        <a:off x="4314024" y="1848186"/>
        <a:ext cx="1068071" cy="772203"/>
      </dsp:txXfrm>
    </dsp:sp>
    <dsp:sp modelId="{84D07762-6284-41F2-A10D-E70AE51A416E}">
      <dsp:nvSpPr>
        <dsp:cNvPr id="0" name=""/>
        <dsp:cNvSpPr/>
      </dsp:nvSpPr>
      <dsp:spPr>
        <a:xfrm>
          <a:off x="2868215" y="2604061"/>
          <a:ext cx="797883" cy="797717"/>
        </a:xfrm>
        <a:prstGeom prst="ellipse">
          <a:avLst/>
        </a:prstGeom>
        <a:blipFill rotWithShape="1">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76A0DF03-F39C-4D9B-8798-23F99BBFC032}">
      <dsp:nvSpPr>
        <dsp:cNvPr id="0" name=""/>
        <dsp:cNvSpPr/>
      </dsp:nvSpPr>
      <dsp:spPr>
        <a:xfrm>
          <a:off x="3726869" y="2620390"/>
          <a:ext cx="1068071" cy="772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l" defTabSz="577850">
            <a:lnSpc>
              <a:spcPct val="90000"/>
            </a:lnSpc>
            <a:spcBef>
              <a:spcPct val="0"/>
            </a:spcBef>
            <a:spcAft>
              <a:spcPct val="10000"/>
            </a:spcAft>
          </a:pPr>
          <a:r>
            <a:rPr lang="en-CA" sz="1300" kern="1200" dirty="0"/>
            <a:t>Analysis &amp; Models</a:t>
          </a:r>
        </a:p>
      </dsp:txBody>
      <dsp:txXfrm>
        <a:off x="3726869" y="2620390"/>
        <a:ext cx="1068071" cy="772203"/>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8B8ED-6B29-4C80-B30B-545A0D2E1314}" type="datetimeFigureOut">
              <a:rPr lang="en-CA" smtClean="0"/>
              <a:t>2020-06-15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02D45-9C69-4D04-BF5B-0326244F166A}" type="slidenum">
              <a:rPr lang="en-CA" smtClean="0"/>
              <a:t>‹#›</a:t>
            </a:fld>
            <a:endParaRPr lang="en-CA"/>
          </a:p>
        </p:txBody>
      </p:sp>
    </p:spTree>
    <p:extLst>
      <p:ext uri="{BB962C8B-B14F-4D97-AF65-F5344CB8AC3E}">
        <p14:creationId xmlns:p14="http://schemas.microsoft.com/office/powerpoint/2010/main" val="291991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990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CA" dirty="0" smtClean="0"/>
              <a:t>NWT population about 40,000</a:t>
            </a:r>
          </a:p>
          <a:p>
            <a:pPr marL="171450" indent="-171450">
              <a:buFont typeface="Arial" panose="020B0604020202020204" pitchFamily="34" charset="0"/>
              <a:buChar char="•"/>
            </a:pPr>
            <a:r>
              <a:rPr lang="fr-CA" dirty="0" smtClean="0"/>
              <a:t>The </a:t>
            </a:r>
            <a:r>
              <a:rPr lang="fr-CA" dirty="0" err="1" smtClean="0"/>
              <a:t>only</a:t>
            </a:r>
            <a:r>
              <a:rPr lang="fr-CA" dirty="0" smtClean="0"/>
              <a:t> </a:t>
            </a:r>
            <a:r>
              <a:rPr lang="fr-CA" dirty="0" err="1" smtClean="0"/>
              <a:t>groundwater</a:t>
            </a:r>
            <a:r>
              <a:rPr lang="fr-CA" dirty="0" smtClean="0"/>
              <a:t> use at the moment</a:t>
            </a:r>
            <a:r>
              <a:rPr lang="fr-CA" baseline="0" dirty="0" smtClean="0"/>
              <a:t> (</a:t>
            </a:r>
            <a:r>
              <a:rPr lang="fr-CA" baseline="0" dirty="0" err="1" smtClean="0"/>
              <a:t>groundwater</a:t>
            </a:r>
            <a:r>
              <a:rPr lang="fr-CA" baseline="0" dirty="0" smtClean="0"/>
              <a:t> </a:t>
            </a:r>
            <a:r>
              <a:rPr lang="fr-CA" baseline="0" dirty="0" err="1" smtClean="0"/>
              <a:t>withdrawal</a:t>
            </a:r>
            <a:r>
              <a:rPr lang="fr-CA" baseline="0" dirty="0" smtClean="0"/>
              <a:t>) </a:t>
            </a:r>
            <a:r>
              <a:rPr lang="fr-CA" dirty="0" err="1" smtClean="0"/>
              <a:t>is</a:t>
            </a:r>
            <a:r>
              <a:rPr lang="fr-CA" dirty="0" smtClean="0"/>
              <a:t> in 3 </a:t>
            </a:r>
            <a:r>
              <a:rPr lang="fr-CA" dirty="0" err="1" smtClean="0"/>
              <a:t>communities</a:t>
            </a:r>
            <a:r>
              <a:rPr lang="fr-CA" dirty="0" smtClean="0"/>
              <a:t> (Fort Liard, </a:t>
            </a:r>
            <a:r>
              <a:rPr lang="fr-CA" dirty="0" err="1" smtClean="0"/>
              <a:t>Nahanni</a:t>
            </a:r>
            <a:r>
              <a:rPr lang="fr-CA" dirty="0" smtClean="0"/>
              <a:t> Butte and </a:t>
            </a:r>
            <a:r>
              <a:rPr lang="fr-CA" dirty="0" err="1" smtClean="0"/>
              <a:t>Whati</a:t>
            </a:r>
            <a:r>
              <a:rPr lang="fr-CA" dirty="0" smtClean="0"/>
              <a:t>) </a:t>
            </a:r>
          </a:p>
          <a:p>
            <a:pPr marL="171450" indent="-171450">
              <a:buFont typeface="Arial" panose="020B0604020202020204" pitchFamily="34" charset="0"/>
              <a:buChar char="•"/>
            </a:pPr>
            <a:r>
              <a:rPr lang="fr-CA" dirty="0" smtClean="0"/>
              <a:t>Total population </a:t>
            </a:r>
            <a:r>
              <a:rPr lang="fr-CA" dirty="0" err="1" smtClean="0"/>
              <a:t>relaying</a:t>
            </a:r>
            <a:r>
              <a:rPr lang="fr-CA" dirty="0" smtClean="0"/>
              <a:t> on </a:t>
            </a:r>
            <a:r>
              <a:rPr lang="fr-CA" dirty="0" err="1" smtClean="0"/>
              <a:t>groundwater</a:t>
            </a:r>
            <a:r>
              <a:rPr lang="fr-CA" dirty="0" smtClean="0"/>
              <a:t>: About 1050 (2.3% of the NWT population)</a:t>
            </a:r>
            <a:endParaRPr lang="fr-CA" baseline="0" dirty="0" smtClean="0"/>
          </a:p>
          <a:p>
            <a:pPr marL="171450" indent="-171450">
              <a:buFont typeface="Arial" panose="020B0604020202020204" pitchFamily="34" charset="0"/>
              <a:buChar char="•"/>
            </a:pPr>
            <a:r>
              <a:rPr lang="fr-CA" baseline="0" dirty="0" smtClean="0"/>
              <a:t>N</a:t>
            </a:r>
            <a:r>
              <a:rPr lang="fr-CA" dirty="0" smtClean="0"/>
              <a:t>o</a:t>
            </a:r>
            <a:r>
              <a:rPr lang="fr-CA" baseline="0" dirty="0" smtClean="0"/>
              <a:t> </a:t>
            </a:r>
            <a:r>
              <a:rPr lang="fr-CA" baseline="0" dirty="0" err="1" smtClean="0"/>
              <a:t>groundwater</a:t>
            </a:r>
            <a:r>
              <a:rPr lang="fr-CA" baseline="0" dirty="0" smtClean="0"/>
              <a:t> use by </a:t>
            </a:r>
            <a:r>
              <a:rPr lang="fr-CA" baseline="0" dirty="0" err="1" smtClean="0"/>
              <a:t>industry</a:t>
            </a:r>
            <a:r>
              <a:rPr lang="fr-CA" baseline="0" dirty="0" smtClean="0"/>
              <a:t> at </a:t>
            </a:r>
            <a:r>
              <a:rPr lang="fr-CA" baseline="0" dirty="0" err="1" smtClean="0"/>
              <a:t>this</a:t>
            </a:r>
            <a:r>
              <a:rPr lang="fr-CA" baseline="0" dirty="0" smtClean="0"/>
              <a:t> time</a:t>
            </a:r>
          </a:p>
          <a:p>
            <a:pPr marL="171450" indent="-171450">
              <a:buFont typeface="Arial" panose="020B0604020202020204" pitchFamily="34" charset="0"/>
              <a:buChar char="•"/>
            </a:pPr>
            <a:r>
              <a:rPr lang="fr-CA" dirty="0" smtClean="0"/>
              <a:t>NWT: </a:t>
            </a:r>
            <a:r>
              <a:rPr lang="fr-CA" dirty="0" err="1" smtClean="0"/>
              <a:t>still</a:t>
            </a:r>
            <a:r>
              <a:rPr lang="fr-CA" dirty="0" smtClean="0"/>
              <a:t> </a:t>
            </a:r>
            <a:r>
              <a:rPr lang="fr-CA" dirty="0" err="1" smtClean="0"/>
              <a:t>little</a:t>
            </a:r>
            <a:r>
              <a:rPr lang="fr-CA" dirty="0" smtClean="0"/>
              <a:t> </a:t>
            </a:r>
            <a:r>
              <a:rPr lang="fr-CA" dirty="0" err="1" smtClean="0"/>
              <a:t>knowledge</a:t>
            </a:r>
            <a:r>
              <a:rPr lang="fr-CA" dirty="0" smtClean="0"/>
              <a:t> on </a:t>
            </a:r>
            <a:r>
              <a:rPr lang="fr-CA" dirty="0" err="1" smtClean="0"/>
              <a:t>groundwater</a:t>
            </a:r>
            <a:endParaRPr lang="fr-CA" dirty="0" smtClean="0"/>
          </a:p>
          <a:p>
            <a:pPr marL="171450" indent="-171450">
              <a:buFont typeface="Arial" panose="020B0604020202020204" pitchFamily="34" charset="0"/>
              <a:buChar char="•"/>
            </a:pPr>
            <a:r>
              <a:rPr lang="fr-CA" dirty="0" err="1" smtClean="0"/>
              <a:t>We</a:t>
            </a:r>
            <a:r>
              <a:rPr lang="fr-CA" dirty="0" smtClean="0"/>
              <a:t> are </a:t>
            </a:r>
            <a:r>
              <a:rPr lang="fr-CA" dirty="0" err="1" smtClean="0"/>
              <a:t>still</a:t>
            </a:r>
            <a:r>
              <a:rPr lang="fr-CA" dirty="0" smtClean="0"/>
              <a:t> in the </a:t>
            </a:r>
            <a:r>
              <a:rPr lang="fr-CA" dirty="0" err="1" smtClean="0"/>
              <a:t>process</a:t>
            </a:r>
            <a:r>
              <a:rPr lang="fr-CA" dirty="0" smtClean="0"/>
              <a:t> of </a:t>
            </a:r>
            <a:r>
              <a:rPr lang="fr-CA" dirty="0" err="1" smtClean="0"/>
              <a:t>understanding</a:t>
            </a:r>
            <a:r>
              <a:rPr lang="fr-CA" dirty="0" smtClean="0"/>
              <a:t> </a:t>
            </a:r>
            <a:r>
              <a:rPr lang="fr-CA" dirty="0" err="1" smtClean="0"/>
              <a:t>what</a:t>
            </a:r>
            <a:r>
              <a:rPr lang="fr-CA" dirty="0" smtClean="0"/>
              <a:t> </a:t>
            </a:r>
            <a:r>
              <a:rPr lang="fr-CA" dirty="0" err="1" smtClean="0"/>
              <a:t>is</a:t>
            </a:r>
            <a:r>
              <a:rPr lang="fr-CA" dirty="0" smtClean="0"/>
              <a:t> happening </a:t>
            </a:r>
            <a:r>
              <a:rPr lang="fr-CA" dirty="0" err="1" smtClean="0"/>
              <a:t>with</a:t>
            </a:r>
            <a:r>
              <a:rPr lang="fr-CA" dirty="0" smtClean="0"/>
              <a:t> </a:t>
            </a:r>
            <a:r>
              <a:rPr lang="fr-CA" dirty="0" err="1" smtClean="0"/>
              <a:t>geology</a:t>
            </a:r>
            <a:r>
              <a:rPr lang="fr-CA" dirty="0" smtClean="0"/>
              <a:t>, permafrost, </a:t>
            </a:r>
            <a:r>
              <a:rPr lang="fr-CA" dirty="0" err="1" smtClean="0"/>
              <a:t>surficial</a:t>
            </a:r>
            <a:r>
              <a:rPr lang="fr-CA" dirty="0" smtClean="0"/>
              <a:t> </a:t>
            </a:r>
            <a:r>
              <a:rPr lang="fr-CA" dirty="0" err="1" smtClean="0"/>
              <a:t>deposits</a:t>
            </a:r>
            <a:r>
              <a:rPr lang="fr-CA" dirty="0" smtClean="0"/>
              <a:t>, etc.</a:t>
            </a:r>
          </a:p>
          <a:p>
            <a:pPr marL="171450" indent="-171450">
              <a:buFont typeface="Arial" panose="020B0604020202020204" pitchFamily="34" charset="0"/>
              <a:buChar char="•"/>
            </a:pPr>
            <a:r>
              <a:rPr lang="fr-CA" dirty="0" err="1" smtClean="0"/>
              <a:t>We</a:t>
            </a:r>
            <a:r>
              <a:rPr lang="fr-CA" dirty="0" smtClean="0"/>
              <a:t> are not </a:t>
            </a:r>
            <a:r>
              <a:rPr lang="fr-CA" dirty="0" err="1" smtClean="0"/>
              <a:t>yet</a:t>
            </a:r>
            <a:r>
              <a:rPr lang="fr-CA" dirty="0" smtClean="0"/>
              <a:t> in a monitoring phase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00B114D-415C-4E9C-9631-AEA7010C2C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43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b="1" dirty="0" smtClean="0"/>
              <a:t>Gathering knowledge:</a:t>
            </a:r>
          </a:p>
          <a:p>
            <a:pPr marL="171450" indent="-171450">
              <a:buFontTx/>
              <a:buChar char="-"/>
            </a:pPr>
            <a:r>
              <a:rPr lang="en-CA" dirty="0" smtClean="0"/>
              <a:t>Our main focus, effort and energy</a:t>
            </a:r>
          </a:p>
          <a:p>
            <a:pPr marL="0" indent="0">
              <a:buFontTx/>
              <a:buNone/>
            </a:pPr>
            <a:endParaRPr lang="en-CA" dirty="0" smtClean="0"/>
          </a:p>
          <a:p>
            <a:pPr marL="0" indent="0">
              <a:buFontTx/>
              <a:buNone/>
            </a:pPr>
            <a:r>
              <a:rPr lang="en-CA" b="1" dirty="0" smtClean="0"/>
              <a:t>Data management</a:t>
            </a:r>
            <a:r>
              <a:rPr lang="en-CA" b="1" baseline="0" dirty="0" smtClean="0"/>
              <a:t> and accessibility:</a:t>
            </a:r>
          </a:p>
          <a:p>
            <a:r>
              <a:rPr lang="fr-CA" dirty="0" smtClean="0"/>
              <a:t>- Compilation of </a:t>
            </a:r>
            <a:r>
              <a:rPr lang="fr-CA" dirty="0" err="1" smtClean="0"/>
              <a:t>groundwater</a:t>
            </a:r>
            <a:r>
              <a:rPr lang="fr-CA" dirty="0" smtClean="0"/>
              <a:t> monitoring </a:t>
            </a:r>
            <a:r>
              <a:rPr lang="fr-CA" dirty="0" err="1" smtClean="0"/>
              <a:t>well</a:t>
            </a:r>
            <a:r>
              <a:rPr lang="fr-CA" dirty="0" smtClean="0"/>
              <a:t> data</a:t>
            </a:r>
          </a:p>
          <a:p>
            <a:pPr marL="628628" lvl="1" indent="-171450">
              <a:buFont typeface="Arial" panose="020B0604020202020204" pitchFamily="34" charset="0"/>
              <a:buChar char="•"/>
            </a:pPr>
            <a:r>
              <a:rPr lang="fr-CA" baseline="0" dirty="0" smtClean="0"/>
              <a:t>Phase 1: compilation of </a:t>
            </a:r>
            <a:r>
              <a:rPr lang="fr-CA" baseline="0" dirty="0" err="1" smtClean="0"/>
              <a:t>well</a:t>
            </a:r>
            <a:r>
              <a:rPr lang="fr-CA" baseline="0" dirty="0" smtClean="0"/>
              <a:t> information </a:t>
            </a:r>
            <a:r>
              <a:rPr lang="fr-CA" baseline="0" dirty="0" err="1" smtClean="0"/>
              <a:t>from</a:t>
            </a:r>
            <a:r>
              <a:rPr lang="fr-CA" baseline="0" dirty="0" smtClean="0"/>
              <a:t> </a:t>
            </a:r>
            <a:r>
              <a:rPr lang="fr-CA" baseline="0" dirty="0" err="1" smtClean="0"/>
              <a:t>different</a:t>
            </a:r>
            <a:r>
              <a:rPr lang="fr-CA" baseline="0" dirty="0" smtClean="0"/>
              <a:t> GNWT </a:t>
            </a:r>
            <a:r>
              <a:rPr lang="fr-CA" baseline="0" dirty="0" err="1" smtClean="0"/>
              <a:t>departments</a:t>
            </a:r>
            <a:r>
              <a:rPr lang="fr-CA" baseline="0" dirty="0" smtClean="0"/>
              <a:t> and divisions (</a:t>
            </a:r>
            <a:r>
              <a:rPr lang="fr-CA" baseline="0" dirty="0" err="1" smtClean="0"/>
              <a:t>completed</a:t>
            </a:r>
            <a:r>
              <a:rPr lang="fr-CA" baseline="0" dirty="0" smtClean="0"/>
              <a:t>).</a:t>
            </a:r>
          </a:p>
          <a:p>
            <a:pPr marL="628628" lvl="1" indent="-171450">
              <a:buFont typeface="Arial" panose="020B0604020202020204" pitchFamily="34" charset="0"/>
              <a:buChar char="•"/>
            </a:pPr>
            <a:r>
              <a:rPr lang="fr-CA" baseline="0" dirty="0" smtClean="0"/>
              <a:t>Future phases: compilation of </a:t>
            </a:r>
            <a:r>
              <a:rPr lang="fr-CA" baseline="0" dirty="0" err="1" smtClean="0"/>
              <a:t>well</a:t>
            </a:r>
            <a:r>
              <a:rPr lang="fr-CA" baseline="0" dirty="0" smtClean="0"/>
              <a:t> information </a:t>
            </a:r>
            <a:r>
              <a:rPr lang="fr-CA" baseline="0" dirty="0" err="1" smtClean="0"/>
              <a:t>from</a:t>
            </a:r>
            <a:r>
              <a:rPr lang="fr-CA" baseline="0" dirty="0" smtClean="0"/>
              <a:t> </a:t>
            </a:r>
            <a:r>
              <a:rPr lang="fr-CA" baseline="0" dirty="0" err="1" smtClean="0"/>
              <a:t>industry</a:t>
            </a:r>
            <a:r>
              <a:rPr lang="fr-CA" baseline="0" dirty="0" smtClean="0"/>
              <a:t>, </a:t>
            </a:r>
            <a:r>
              <a:rPr lang="fr-CA" baseline="0" dirty="0" err="1" smtClean="0"/>
              <a:t>academia</a:t>
            </a:r>
            <a:r>
              <a:rPr lang="fr-CA" baseline="0" dirty="0" smtClean="0"/>
              <a:t> and </a:t>
            </a:r>
            <a:r>
              <a:rPr lang="fr-CA" baseline="0" dirty="0" err="1" smtClean="0"/>
              <a:t>other</a:t>
            </a:r>
            <a:r>
              <a:rPr lang="fr-CA" baseline="0" dirty="0" smtClean="0"/>
              <a:t> </a:t>
            </a:r>
            <a:r>
              <a:rPr lang="fr-CA" baseline="0" dirty="0" err="1" smtClean="0"/>
              <a:t>governments</a:t>
            </a:r>
            <a:r>
              <a:rPr lang="fr-CA" baseline="0" dirty="0" smtClean="0"/>
              <a:t> (</a:t>
            </a:r>
            <a:r>
              <a:rPr lang="fr-CA" baseline="0" dirty="0" err="1" smtClean="0"/>
              <a:t>Indigenous</a:t>
            </a:r>
            <a:r>
              <a:rPr lang="fr-CA" baseline="0" dirty="0" smtClean="0"/>
              <a:t>, </a:t>
            </a:r>
            <a:r>
              <a:rPr lang="fr-CA" baseline="0" dirty="0" err="1" smtClean="0"/>
              <a:t>federal</a:t>
            </a:r>
            <a:r>
              <a:rPr lang="fr-CA" baseline="0" dirty="0" smtClean="0"/>
              <a:t>, </a:t>
            </a:r>
            <a:r>
              <a:rPr lang="fr-CA" baseline="0" dirty="0" err="1" smtClean="0"/>
              <a:t>communities</a:t>
            </a:r>
            <a:r>
              <a:rPr lang="fr-CA" baseline="0" dirty="0" smtClean="0"/>
              <a:t>, etc.)</a:t>
            </a:r>
          </a:p>
          <a:p>
            <a:pPr marL="628628" lvl="1" indent="-171450">
              <a:buFont typeface="Arial" panose="020B0604020202020204" pitchFamily="34" charset="0"/>
              <a:buChar char="•"/>
            </a:pPr>
            <a:endParaRPr lang="en-US" dirty="0" smtClean="0"/>
          </a:p>
          <a:p>
            <a:pPr marL="0" indent="0">
              <a:buFontTx/>
              <a:buNone/>
            </a:pPr>
            <a:r>
              <a:rPr lang="en-CA" b="1" dirty="0" smtClean="0"/>
              <a:t>Groundwater Support: To other departments looking for groundwater advices and expertise</a:t>
            </a:r>
          </a:p>
          <a:p>
            <a:pPr marL="0" indent="0">
              <a:buFontTx/>
              <a:buNone/>
            </a:pPr>
            <a:r>
              <a:rPr lang="en-CA" dirty="0" smtClean="0"/>
              <a:t> ex:</a:t>
            </a:r>
            <a:r>
              <a:rPr lang="en-CA" baseline="0" dirty="0" smtClean="0"/>
              <a:t> </a:t>
            </a:r>
            <a:r>
              <a:rPr lang="en-CA" dirty="0" smtClean="0"/>
              <a:t>Landfill and sewage lagoon monitoring</a:t>
            </a:r>
          </a:p>
          <a:p>
            <a:pPr marL="0" indent="0">
              <a:buFontTx/>
              <a:buNone/>
            </a:pPr>
            <a:r>
              <a:rPr lang="en-CA" dirty="0" smtClean="0"/>
              <a:t> ex: Groundwater regulation</a:t>
            </a:r>
            <a:r>
              <a:rPr lang="en-CA" baseline="0" dirty="0" smtClean="0"/>
              <a:t> </a:t>
            </a:r>
            <a:r>
              <a:rPr lang="en-CA" dirty="0" smtClean="0"/>
              <a:t>for mining industry</a:t>
            </a:r>
          </a:p>
          <a:p>
            <a:pPr marL="0" indent="0">
              <a:buFontTx/>
              <a:buNone/>
            </a:pPr>
            <a:endParaRPr lang="en-CA" dirty="0" smtClean="0"/>
          </a:p>
          <a:p>
            <a:pPr marL="0" indent="0">
              <a:buFontTx/>
              <a:buNone/>
            </a:pPr>
            <a:r>
              <a:rPr lang="en-CA" b="1" dirty="0" smtClean="0"/>
              <a:t>Partnership and collaboration:</a:t>
            </a:r>
          </a:p>
          <a:p>
            <a:pPr marL="0" indent="0">
              <a:buFontTx/>
              <a:buNone/>
            </a:pPr>
            <a:r>
              <a:rPr lang="en-CA" dirty="0" smtClean="0"/>
              <a:t>-</a:t>
            </a:r>
            <a:r>
              <a:rPr lang="en-CA" baseline="0" dirty="0" smtClean="0"/>
              <a:t> </a:t>
            </a:r>
            <a:r>
              <a:rPr lang="en-CA" baseline="0" dirty="0" err="1" smtClean="0"/>
              <a:t>interdepartemental</a:t>
            </a:r>
            <a:r>
              <a:rPr lang="en-CA" baseline="0" dirty="0" smtClean="0"/>
              <a:t>, </a:t>
            </a:r>
            <a:r>
              <a:rPr lang="en-CA" baseline="0" dirty="0" err="1" smtClean="0"/>
              <a:t>regionaland</a:t>
            </a:r>
            <a:r>
              <a:rPr lang="en-CA" baseline="0" dirty="0" smtClean="0"/>
              <a:t> national levels</a:t>
            </a:r>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58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4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b="1" dirty="0" smtClean="0"/>
              <a:t>Aquifer Assessment Projects:</a:t>
            </a:r>
          </a:p>
          <a:p>
            <a:r>
              <a:rPr lang="en-CA" dirty="0" smtClean="0"/>
              <a:t>(- Liard</a:t>
            </a:r>
            <a:r>
              <a:rPr lang="en-CA" baseline="0" dirty="0" smtClean="0"/>
              <a:t> project already mentioned above)</a:t>
            </a:r>
          </a:p>
          <a:p>
            <a:pPr marL="0" indent="0">
              <a:buFontTx/>
              <a:buNone/>
            </a:pPr>
            <a:r>
              <a:rPr lang="en-CA" baseline="0" dirty="0" smtClean="0"/>
              <a:t>- Hay and Slave River Basins:</a:t>
            </a:r>
          </a:p>
          <a:p>
            <a:r>
              <a:rPr lang="fr-CA" baseline="0" dirty="0" smtClean="0"/>
              <a:t>   - Data compilation </a:t>
            </a:r>
            <a:r>
              <a:rPr lang="fr-CA" baseline="0" dirty="0" err="1" smtClean="0"/>
              <a:t>is</a:t>
            </a:r>
            <a:r>
              <a:rPr lang="fr-CA" baseline="0" dirty="0" smtClean="0"/>
              <a:t> </a:t>
            </a:r>
            <a:r>
              <a:rPr lang="fr-CA" baseline="0" dirty="0" err="1" smtClean="0"/>
              <a:t>done</a:t>
            </a:r>
            <a:endParaRPr lang="fr-CA" baseline="0" dirty="0" smtClean="0"/>
          </a:p>
          <a:p>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A second phase in collaboration with AGS will include:</a:t>
            </a:r>
            <a:endParaRPr lang="en-CA" sz="1200" kern="1200" dirty="0" smtClean="0">
              <a:solidFill>
                <a:schemeClr val="tx1"/>
              </a:solidFill>
              <a:effectLst/>
              <a:latin typeface="+mn-lt"/>
              <a:ea typeface="+mn-ea"/>
              <a:cs typeface="+mn-cs"/>
            </a:endParaRPr>
          </a:p>
          <a:p>
            <a:pPr marL="0" lvl="0" indent="0">
              <a:buFont typeface="+mj-lt"/>
              <a:buNone/>
            </a:pPr>
            <a:r>
              <a:rPr lang="en-US" sz="1200" kern="1200" dirty="0" smtClean="0">
                <a:solidFill>
                  <a:schemeClr val="tx1"/>
                </a:solidFill>
                <a:effectLst/>
                <a:latin typeface="+mn-lt"/>
                <a:ea typeface="+mn-ea"/>
                <a:cs typeface="+mn-cs"/>
              </a:rPr>
              <a:t>      1. Aquifer mapping of the Hay River Basin</a:t>
            </a:r>
            <a:endParaRPr lang="en-CA" sz="1200" kern="1200" dirty="0" smtClean="0">
              <a:solidFill>
                <a:schemeClr val="tx1"/>
              </a:solidFill>
              <a:effectLst/>
              <a:latin typeface="+mn-lt"/>
              <a:ea typeface="+mn-ea"/>
              <a:cs typeface="+mn-cs"/>
            </a:endParaRPr>
          </a:p>
          <a:p>
            <a:pPr marL="0" lvl="0" indent="0">
              <a:buFont typeface="+mj-lt"/>
              <a:buNone/>
            </a:pPr>
            <a:r>
              <a:rPr lang="en-CA" sz="1200" kern="1200" baseline="0" dirty="0" smtClean="0">
                <a:solidFill>
                  <a:schemeClr val="tx1"/>
                </a:solidFill>
                <a:effectLst/>
                <a:latin typeface="+mn-lt"/>
                <a:ea typeface="+mn-ea"/>
                <a:cs typeface="+mn-cs"/>
              </a:rPr>
              <a:t>      2. </a:t>
            </a:r>
            <a:r>
              <a:rPr lang="en-CA" sz="1200" kern="1200" dirty="0" smtClean="0">
                <a:solidFill>
                  <a:schemeClr val="tx1"/>
                </a:solidFill>
                <a:effectLst/>
                <a:latin typeface="+mn-lt"/>
                <a:ea typeface="+mn-ea"/>
                <a:cs typeface="+mn-cs"/>
              </a:rPr>
              <a:t>Data</a:t>
            </a:r>
            <a:r>
              <a:rPr lang="en-CA" sz="1200" kern="1200" baseline="0" dirty="0" smtClean="0">
                <a:solidFill>
                  <a:schemeClr val="tx1"/>
                </a:solidFill>
                <a:effectLst/>
                <a:latin typeface="+mn-lt"/>
                <a:ea typeface="+mn-ea"/>
                <a:cs typeface="+mn-cs"/>
              </a:rPr>
              <a:t> acquisition (ground </a:t>
            </a:r>
            <a:r>
              <a:rPr lang="en-CA" sz="1200" kern="1200" baseline="0" dirty="0" err="1" smtClean="0">
                <a:solidFill>
                  <a:schemeClr val="tx1"/>
                </a:solidFill>
                <a:effectLst/>
                <a:latin typeface="+mn-lt"/>
                <a:ea typeface="+mn-ea"/>
                <a:cs typeface="+mn-cs"/>
              </a:rPr>
              <a:t>truthing</a:t>
            </a:r>
            <a:r>
              <a:rPr lang="en-CA" sz="1200" kern="1200" baseline="0" dirty="0" smtClean="0">
                <a:solidFill>
                  <a:schemeClr val="tx1"/>
                </a:solidFill>
                <a:effectLst/>
                <a:latin typeface="+mn-lt"/>
                <a:ea typeface="+mn-ea"/>
                <a:cs typeface="+mn-cs"/>
              </a:rPr>
              <a:t>, </a:t>
            </a:r>
            <a:r>
              <a:rPr lang="en-CA" sz="1200" kern="1200" baseline="0" dirty="0" err="1" smtClean="0">
                <a:solidFill>
                  <a:schemeClr val="tx1"/>
                </a:solidFill>
                <a:effectLst/>
                <a:latin typeface="+mn-lt"/>
                <a:ea typeface="+mn-ea"/>
                <a:cs typeface="+mn-cs"/>
              </a:rPr>
              <a:t>geophysicial</a:t>
            </a:r>
            <a:r>
              <a:rPr lang="en-CA" sz="1200" kern="1200" baseline="0" dirty="0" smtClean="0">
                <a:solidFill>
                  <a:schemeClr val="tx1"/>
                </a:solidFill>
                <a:effectLst/>
                <a:latin typeface="+mn-lt"/>
                <a:ea typeface="+mn-ea"/>
                <a:cs typeface="+mn-cs"/>
              </a:rPr>
              <a:t> surveys) for the other basins</a:t>
            </a:r>
          </a:p>
          <a:p>
            <a:pPr marL="0" lvl="0" indent="0">
              <a:buFont typeface="+mj-lt"/>
              <a:buNone/>
            </a:pPr>
            <a:endParaRPr lang="en-CA" sz="1200" kern="1200" baseline="0" dirty="0" smtClean="0">
              <a:solidFill>
                <a:schemeClr val="tx1"/>
              </a:solidFill>
              <a:effectLst/>
              <a:latin typeface="+mn-lt"/>
              <a:ea typeface="+mn-ea"/>
              <a:cs typeface="+mn-cs"/>
            </a:endParaRPr>
          </a:p>
          <a:p>
            <a:pPr marL="0" lvl="0" indent="0">
              <a:buFont typeface="+mj-lt"/>
              <a:buNone/>
            </a:pPr>
            <a:r>
              <a:rPr lang="en-CA" sz="1200" b="1" kern="1200" baseline="0" dirty="0" smtClean="0">
                <a:solidFill>
                  <a:schemeClr val="tx1"/>
                </a:solidFill>
                <a:effectLst/>
                <a:latin typeface="+mn-lt"/>
                <a:ea typeface="+mn-ea"/>
                <a:cs typeface="+mn-cs"/>
              </a:rPr>
              <a:t>Baseline Assessment Projects</a:t>
            </a:r>
          </a:p>
          <a:p>
            <a:r>
              <a:rPr lang="en-CA" sz="1200" b="0" kern="1200" baseline="0" dirty="0" smtClean="0">
                <a:solidFill>
                  <a:schemeClr val="tx1"/>
                </a:solidFill>
                <a:effectLst/>
                <a:latin typeface="+mn-lt"/>
                <a:ea typeface="+mn-ea"/>
                <a:cs typeface="+mn-cs"/>
              </a:rPr>
              <a:t>- </a:t>
            </a:r>
            <a:r>
              <a:rPr lang="en-US" dirty="0" smtClean="0"/>
              <a:t>Regional hydrologic and ecologic characterization and</a:t>
            </a:r>
            <a:r>
              <a:rPr lang="en-US" baseline="0" dirty="0" smtClean="0"/>
              <a:t> </a:t>
            </a:r>
            <a:r>
              <a:rPr lang="en-US" dirty="0" smtClean="0"/>
              <a:t>baseline assessment of remote northern Canadian terrain in</a:t>
            </a:r>
            <a:r>
              <a:rPr lang="en-US" baseline="0" dirty="0" smtClean="0"/>
              <a:t> </a:t>
            </a:r>
            <a:r>
              <a:rPr lang="en-US" dirty="0" smtClean="0"/>
              <a:t>advance of shale oil and gas development   </a:t>
            </a:r>
          </a:p>
          <a:p>
            <a:r>
              <a:rPr lang="fr-CA" baseline="0" dirty="0" smtClean="0"/>
              <a:t>    - Main objectives:</a:t>
            </a:r>
          </a:p>
          <a:p>
            <a:r>
              <a:rPr lang="fr-CA" baseline="0" dirty="0" smtClean="0"/>
              <a:t>       1. </a:t>
            </a:r>
            <a:r>
              <a:rPr lang="fr-CA" dirty="0" smtClean="0"/>
              <a:t>Baseline monitoring (</a:t>
            </a:r>
            <a:r>
              <a:rPr lang="fr-CA" dirty="0" err="1" smtClean="0"/>
              <a:t>groundwater</a:t>
            </a:r>
            <a:r>
              <a:rPr lang="fr-CA" dirty="0" smtClean="0"/>
              <a:t> monitoring </a:t>
            </a:r>
            <a:r>
              <a:rPr lang="fr-CA" dirty="0" err="1" smtClean="0"/>
              <a:t>through</a:t>
            </a:r>
            <a:r>
              <a:rPr lang="fr-CA" dirty="0" smtClean="0"/>
              <a:t> </a:t>
            </a:r>
            <a:r>
              <a:rPr lang="fr-CA" dirty="0" err="1" smtClean="0"/>
              <a:t>wells</a:t>
            </a:r>
            <a:r>
              <a:rPr lang="fr-CA" dirty="0" smtClean="0"/>
              <a:t> and permanent </a:t>
            </a:r>
            <a:r>
              <a:rPr lang="fr-CA" dirty="0" err="1" smtClean="0"/>
              <a:t>springs</a:t>
            </a:r>
            <a:r>
              <a:rPr lang="fr-CA" dirty="0" smtClean="0"/>
              <a:t> (</a:t>
            </a:r>
            <a:r>
              <a:rPr lang="fr-CA" dirty="0" err="1" smtClean="0"/>
              <a:t>aufeis</a:t>
            </a:r>
            <a:r>
              <a:rPr lang="fr-CA" dirty="0" smtClean="0"/>
              <a:t>))</a:t>
            </a:r>
          </a:p>
          <a:p>
            <a:r>
              <a:rPr lang="fr-CA" baseline="0" dirty="0" smtClean="0"/>
              <a:t>       2. To </a:t>
            </a:r>
            <a:r>
              <a:rPr lang="fr-CA" baseline="0" dirty="0" err="1" smtClean="0"/>
              <a:t>assess</a:t>
            </a:r>
            <a:r>
              <a:rPr lang="fr-CA" baseline="0" dirty="0" smtClean="0"/>
              <a:t> the </a:t>
            </a:r>
            <a:r>
              <a:rPr lang="fr-CA" baseline="0" dirty="0" err="1" smtClean="0"/>
              <a:t>role</a:t>
            </a:r>
            <a:r>
              <a:rPr lang="fr-CA" baseline="0" dirty="0" smtClean="0"/>
              <a:t> of </a:t>
            </a:r>
            <a:r>
              <a:rPr lang="fr-CA" baseline="0" dirty="0" err="1" smtClean="0"/>
              <a:t>groundwater</a:t>
            </a:r>
            <a:r>
              <a:rPr lang="fr-CA" baseline="0" dirty="0" smtClean="0"/>
              <a:t> flow conditions </a:t>
            </a:r>
            <a:r>
              <a:rPr lang="fr-CA" baseline="0" dirty="0" err="1" smtClean="0"/>
              <a:t>within</a:t>
            </a:r>
            <a:r>
              <a:rPr lang="fr-CA" baseline="0" dirty="0" smtClean="0"/>
              <a:t> the </a:t>
            </a:r>
            <a:r>
              <a:rPr lang="fr-CA" baseline="0" dirty="0" err="1" smtClean="0"/>
              <a:t>discontinuous</a:t>
            </a:r>
            <a:r>
              <a:rPr lang="fr-CA" baseline="0" dirty="0" smtClean="0"/>
              <a:t> permafrost </a:t>
            </a:r>
            <a:r>
              <a:rPr lang="fr-CA" baseline="0" dirty="0" err="1" smtClean="0"/>
              <a:t>environment</a:t>
            </a:r>
            <a:endParaRPr lang="fr-CA" baseline="0" dirty="0" smtClean="0"/>
          </a:p>
          <a:p>
            <a:pPr marL="0" marR="0" indent="0" algn="l" defTabSz="914354" rtl="0" eaLnBrk="1" fontAlgn="auto" latinLnBrk="0" hangingPunct="1">
              <a:lnSpc>
                <a:spcPct val="100000"/>
              </a:lnSpc>
              <a:spcBef>
                <a:spcPts val="0"/>
              </a:spcBef>
              <a:spcAft>
                <a:spcPts val="0"/>
              </a:spcAft>
              <a:buClrTx/>
              <a:buSzTx/>
              <a:buFontTx/>
              <a:buNone/>
              <a:tabLst/>
              <a:defRPr/>
            </a:pPr>
            <a:r>
              <a:rPr lang="fr-CA" baseline="0" dirty="0" smtClean="0"/>
              <a:t>(- </a:t>
            </a:r>
            <a:r>
              <a:rPr lang="en-CA" sz="1200" dirty="0" smtClean="0"/>
              <a:t>Liard Basin Baseline Groundwater Study already mentioned above)</a:t>
            </a:r>
            <a:endParaRPr lang="en-CA" sz="1400" dirty="0" smtClean="0"/>
          </a:p>
          <a:p>
            <a:endParaRPr lang="en-US" dirty="0" smtClean="0"/>
          </a:p>
          <a:p>
            <a:pPr marL="0" marR="0" lvl="0" indent="0" algn="l" defTabSz="914354" rtl="0" eaLnBrk="1" fontAlgn="auto" latinLnBrk="0" hangingPunct="1">
              <a:lnSpc>
                <a:spcPct val="100000"/>
              </a:lnSpc>
              <a:spcBef>
                <a:spcPts val="0"/>
              </a:spcBef>
              <a:spcAft>
                <a:spcPts val="0"/>
              </a:spcAft>
              <a:buClrTx/>
              <a:buSzTx/>
              <a:buFont typeface="+mj-lt"/>
              <a:buNone/>
              <a:tabLst/>
              <a:defRPr/>
            </a:pPr>
            <a:r>
              <a:rPr lang="en-CA" sz="1200" b="1" dirty="0" smtClean="0"/>
              <a:t>Permafrost assessment projects</a:t>
            </a:r>
          </a:p>
          <a:p>
            <a:pPr marL="0" marR="0" indent="0" algn="l" defTabSz="914354" rtl="0" eaLnBrk="1" fontAlgn="auto" latinLnBrk="0" hangingPunct="1">
              <a:lnSpc>
                <a:spcPct val="100000"/>
              </a:lnSpc>
              <a:spcBef>
                <a:spcPts val="0"/>
              </a:spcBef>
              <a:spcAft>
                <a:spcPts val="0"/>
              </a:spcAft>
              <a:buClrTx/>
              <a:buSzTx/>
              <a:buFontTx/>
              <a:buNone/>
              <a:tabLst/>
              <a:defRPr/>
            </a:pPr>
            <a:r>
              <a:rPr lang="en-CA" sz="1200" b="0" i="0" u="none" strike="noStrike" kern="1200" baseline="0" dirty="0" smtClean="0">
                <a:solidFill>
                  <a:schemeClr val="tx1"/>
                </a:solidFill>
                <a:latin typeface="+mn-lt"/>
                <a:ea typeface="+mn-ea"/>
                <a:cs typeface="+mn-cs"/>
              </a:rPr>
              <a:t>- </a:t>
            </a:r>
            <a:r>
              <a:rPr lang="en-CA" sz="1200" dirty="0" smtClean="0"/>
              <a:t>Northwest Territory </a:t>
            </a:r>
            <a:r>
              <a:rPr lang="en-CA" sz="1200" dirty="0" err="1" smtClean="0"/>
              <a:t>Thermokarst</a:t>
            </a:r>
            <a:r>
              <a:rPr lang="en-CA" sz="1200" dirty="0" smtClean="0"/>
              <a:t> Collective Mapping Project – </a:t>
            </a:r>
            <a:r>
              <a:rPr lang="en-CA" sz="1200" dirty="0" err="1" smtClean="0"/>
              <a:t>Aufeis</a:t>
            </a:r>
            <a:r>
              <a:rPr lang="en-CA" sz="1200" dirty="0" smtClean="0"/>
              <a:t> mapping</a:t>
            </a:r>
            <a:endParaRPr lang="en-CA"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 A collaborative to generate empirically-based </a:t>
            </a:r>
            <a:r>
              <a:rPr lang="en-US" sz="1200" b="0" i="0" u="none" strike="noStrike" kern="1200" baseline="0" dirty="0" err="1" smtClean="0">
                <a:solidFill>
                  <a:schemeClr val="tx1"/>
                </a:solidFill>
                <a:latin typeface="+mn-lt"/>
                <a:ea typeface="+mn-ea"/>
                <a:cs typeface="+mn-cs"/>
              </a:rPr>
              <a:t>thermokarst</a:t>
            </a:r>
            <a:r>
              <a:rPr lang="en-US" sz="1200" b="0" i="0" u="none" strike="noStrike" kern="1200" baseline="0" dirty="0" smtClean="0">
                <a:solidFill>
                  <a:schemeClr val="tx1"/>
                </a:solidFill>
                <a:latin typeface="+mn-lt"/>
                <a:ea typeface="+mn-ea"/>
                <a:cs typeface="+mn-cs"/>
              </a:rPr>
              <a:t> and permafrost feature inventory maps. </a:t>
            </a:r>
          </a:p>
          <a:p>
            <a:r>
              <a:rPr lang="en-US" sz="1200" b="0" i="0" u="none" strike="noStrike" kern="1200" baseline="0" dirty="0" smtClean="0">
                <a:solidFill>
                  <a:schemeClr val="tx1"/>
                </a:solidFill>
                <a:latin typeface="+mn-lt"/>
                <a:ea typeface="+mn-ea"/>
                <a:cs typeface="+mn-cs"/>
              </a:rPr>
              <a:t>   - Icing features are part of the project, and the map output will be used for the </a:t>
            </a:r>
            <a:r>
              <a:rPr lang="en-US" sz="1200" b="0" i="0" u="none" strike="noStrike" kern="1200" baseline="0" dirty="0" err="1" smtClean="0">
                <a:solidFill>
                  <a:schemeClr val="tx1"/>
                </a:solidFill>
                <a:latin typeface="+mn-lt"/>
                <a:ea typeface="+mn-ea"/>
                <a:cs typeface="+mn-cs"/>
              </a:rPr>
              <a:t>idetification</a:t>
            </a:r>
            <a:r>
              <a:rPr lang="en-US" sz="1200" b="0" i="0" u="none" strike="noStrike" kern="1200" baseline="0" dirty="0" smtClean="0">
                <a:solidFill>
                  <a:schemeClr val="tx1"/>
                </a:solidFill>
                <a:latin typeface="+mn-lt"/>
                <a:ea typeface="+mn-ea"/>
                <a:cs typeface="+mn-cs"/>
              </a:rPr>
              <a:t> of </a:t>
            </a:r>
            <a:r>
              <a:rPr lang="en-US" sz="1200" b="0" i="0" u="none" strike="noStrike" kern="1200" baseline="0" dirty="0" err="1" smtClean="0">
                <a:solidFill>
                  <a:schemeClr val="tx1"/>
                </a:solidFill>
                <a:latin typeface="+mn-lt"/>
                <a:ea typeface="+mn-ea"/>
                <a:cs typeface="+mn-cs"/>
              </a:rPr>
              <a:t>groudnwater</a:t>
            </a:r>
            <a:r>
              <a:rPr lang="en-US" sz="1200" b="0" i="0" u="none" strike="noStrike" kern="1200" baseline="0" dirty="0" smtClean="0">
                <a:solidFill>
                  <a:schemeClr val="tx1"/>
                </a:solidFill>
                <a:latin typeface="+mn-lt"/>
                <a:ea typeface="+mn-ea"/>
                <a:cs typeface="+mn-cs"/>
              </a:rPr>
              <a:t> springs and </a:t>
            </a:r>
            <a:r>
              <a:rPr lang="en-US" sz="1200" b="0" i="0" u="none" strike="noStrike" kern="1200" baseline="0" dirty="0" err="1" smtClean="0">
                <a:solidFill>
                  <a:schemeClr val="tx1"/>
                </a:solidFill>
                <a:latin typeface="+mn-lt"/>
                <a:ea typeface="+mn-ea"/>
                <a:cs typeface="+mn-cs"/>
              </a:rPr>
              <a:t>baseflow</a:t>
            </a:r>
            <a:endParaRPr lang="en-US" sz="1200" b="0" i="0" u="none" strike="noStrike" kern="1200" baseline="0" dirty="0" smtClean="0">
              <a:solidFill>
                <a:schemeClr val="tx1"/>
              </a:solidFill>
              <a:latin typeface="+mn-lt"/>
              <a:ea typeface="+mn-ea"/>
              <a:cs typeface="+mn-cs"/>
            </a:endParaRPr>
          </a:p>
          <a:p>
            <a:pPr marL="0" lvl="0" indent="0">
              <a:buFont typeface="+mj-lt"/>
              <a:buNone/>
            </a:pPr>
            <a:endParaRPr lang="en-CA" b="0" dirty="0" smtClean="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969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731838"/>
            <a:ext cx="6507163" cy="3660775"/>
          </a:xfrm>
        </p:spPr>
      </p:sp>
      <p:sp>
        <p:nvSpPr>
          <p:cNvPr id="3" name="Notes Placeholder 2"/>
          <p:cNvSpPr>
            <a:spLocks noGrp="1"/>
          </p:cNvSpPr>
          <p:nvPr>
            <p:ph type="body" idx="1"/>
          </p:nvPr>
        </p:nvSpPr>
        <p:spPr>
          <a:xfrm>
            <a:off x="426515" y="4636582"/>
            <a:ext cx="6303472" cy="5124642"/>
          </a:xfrm>
        </p:spPr>
        <p:txBody>
          <a:bodyPr>
            <a:normAutofit/>
          </a:bodyPr>
          <a:lstStyle/>
          <a:p>
            <a:endParaRPr lang="en-CA" sz="1100" dirty="0"/>
          </a:p>
        </p:txBody>
      </p:sp>
    </p:spTree>
    <p:extLst>
      <p:ext uri="{BB962C8B-B14F-4D97-AF65-F5344CB8AC3E}">
        <p14:creationId xmlns:p14="http://schemas.microsoft.com/office/powerpoint/2010/main" val="355335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Other agencies such as AGRI, EMPR and OGC also complete groundwater science research focussing on areas that are related to their service sector – i.e. OGC does </a:t>
            </a:r>
            <a:r>
              <a:rPr lang="en-CA" dirty="0" err="1"/>
              <a:t>gw</a:t>
            </a:r>
            <a:r>
              <a:rPr lang="en-CA" dirty="0"/>
              <a:t> science work in the NE with the O&amp;G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33396-8FAA-4E94-85AC-07F11BCFF12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031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BC has a population over 5 million people and there are over 1 million users of groundwater in BC. Many of our staff oversee the operational needs of implementing the WSA and GroundWater Protection Reg. Some of the longer term projects (such as mapping or modelling) require more focussed, specialized knowledge and that’s where we utilize the $350,000 of operational funds for specific projects. The internal staff would be the project leads and responsible for the overall delivery of the project.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33396-8FAA-4E94-85AC-07F11BCFF12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810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of our data systems and analyses have various workload pressures. How we manage these pressures often relies on partnerships with various organizations. We rely on staff and private contractors for data management purposes in our GWELLS application. We also have contracts typically with consultants for new or updating our aquifer mapping. The last two categories -  water budgets as well as modelling &amp; characterization projects are a hybrid of internal, consultants and academia.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33396-8FAA-4E94-85AC-07F11BCFF12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895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363" indent="-285363" defTabSz="968656">
              <a:buFont typeface="Arial" panose="020B0604020202020204" pitchFamily="34" charset="0"/>
              <a:buChar char="•"/>
              <a:defRPr/>
            </a:pPr>
            <a:r>
              <a:rPr lang="en-CA" altLang="en-US" dirty="0">
                <a:solidFill>
                  <a:schemeClr val="tx1">
                    <a:lumMod val="95000"/>
                    <a:lumOff val="5000"/>
                  </a:schemeClr>
                </a:solidFill>
                <a:latin typeface="Arial" panose="020B0604020202020204" pitchFamily="34" charset="0"/>
                <a:cs typeface="Arial" panose="020B0604020202020204" pitchFamily="34" charset="0"/>
              </a:rPr>
              <a:t>Information in well reports is entered into the provincial GWELLS database and used by drillers, hydrogeologists, government staff etc. to inform work related to groundwater (e.g., aquifer mapping, aquifer vulnerability studies, technical assessments for </a:t>
            </a:r>
            <a:r>
              <a:rPr lang="en-CA" altLang="en-US" dirty="0" err="1">
                <a:solidFill>
                  <a:schemeClr val="tx1">
                    <a:lumMod val="95000"/>
                    <a:lumOff val="5000"/>
                  </a:schemeClr>
                </a:solidFill>
                <a:latin typeface="Arial" panose="020B0604020202020204" pitchFamily="34" charset="0"/>
                <a:cs typeface="Arial" panose="020B0604020202020204" pitchFamily="34" charset="0"/>
              </a:rPr>
              <a:t>gw</a:t>
            </a:r>
            <a:r>
              <a:rPr lang="en-CA" altLang="en-US" dirty="0">
                <a:solidFill>
                  <a:schemeClr val="tx1">
                    <a:lumMod val="95000"/>
                    <a:lumOff val="5000"/>
                  </a:schemeClr>
                </a:solidFill>
                <a:latin typeface="Arial" panose="020B0604020202020204" pitchFamily="34" charset="0"/>
                <a:cs typeface="Arial" panose="020B0604020202020204" pitchFamily="34" charset="0"/>
              </a:rPr>
              <a:t> licensing, assessing risk of artesian conditions prior to drilling, etc.)</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33396-8FAA-4E94-85AC-07F11BCFF12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6526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4978">
              <a:defRPr/>
            </a:pPr>
            <a:r>
              <a:rPr lang="en-US" dirty="0"/>
              <a:t>New aquifer mapping studies are prioritized based on a number of factors, but may be considered based on:</a:t>
            </a:r>
          </a:p>
          <a:p>
            <a:pPr marL="184684" indent="-184684" defTabSz="984978">
              <a:buFont typeface="Arial" panose="020B0604020202020204" pitchFamily="34" charset="0"/>
              <a:buChar char="•"/>
              <a:defRPr/>
            </a:pPr>
            <a:r>
              <a:rPr lang="en-US" dirty="0"/>
              <a:t> the locations of unmapped registered water wells in the GWELLS database,</a:t>
            </a:r>
          </a:p>
          <a:p>
            <a:pPr marL="184684" indent="-184684" defTabSz="984978">
              <a:buFont typeface="Arial" panose="020B0604020202020204" pitchFamily="34" charset="0"/>
              <a:buChar char="•"/>
              <a:defRPr/>
            </a:pPr>
            <a:r>
              <a:rPr lang="en-US" dirty="0"/>
              <a:t> the local knowledge of emerging issues that our FLNR regional offices have through their work within communities such as in supporting water licensing decisions, and </a:t>
            </a:r>
          </a:p>
          <a:p>
            <a:pPr marL="184684" indent="-184684" defTabSz="984978">
              <a:buFont typeface="Arial" panose="020B0604020202020204" pitchFamily="34" charset="0"/>
              <a:buChar char="•"/>
              <a:defRPr/>
            </a:pPr>
            <a:r>
              <a:rPr lang="en-US" dirty="0"/>
              <a:t> the locations of major resource development projects (e.g. mines, oil and gas).</a:t>
            </a:r>
            <a:endParaRPr lang="en-CA" dirty="0"/>
          </a:p>
          <a:p>
            <a:pPr defTabSz="984978">
              <a:defRPr/>
            </a:pPr>
            <a:endParaRPr lang="en-US" dirty="0"/>
          </a:p>
          <a:p>
            <a:pPr defTabSz="984978">
              <a:defRPr/>
            </a:pPr>
            <a:r>
              <a:rPr lang="en-US" dirty="0"/>
              <a:t>The needs for mapping of aquifers and inclusion into the BC database, or for other aquifer characterization studies, will change as communities expand or new resources are developed.  </a:t>
            </a:r>
          </a:p>
          <a:p>
            <a:endParaRPr lang="en-CA"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92459F-CD91-437D-BED0-1B1F47BF7581}"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173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628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new GWELLS application is an upgrade of the former WELLS database.</a:t>
            </a:r>
          </a:p>
          <a:p>
            <a:r>
              <a:rPr lang="en-CA" dirty="0"/>
              <a:t>The new application can be still be used to search information about Wells &amp; mapped aquifers…</a:t>
            </a:r>
          </a:p>
          <a:p>
            <a:r>
              <a:rPr lang="en-CA" dirty="0"/>
              <a:t>All mapped aquifers have a factsheet attached that describes the characteristics of the aquifer (well yields, well depths), some are 2-pagers with Piper plots and observation well trends.</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33396-8FAA-4E94-85AC-07F11BCFF12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0243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92459F-CD91-437D-BED0-1B1F47BF7581}"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7862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165F1-3D67-4EAF-9313-1A590DAFBC12}"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marL="247182" indent="-247182">
              <a:spcBef>
                <a:spcPts val="647"/>
              </a:spcBef>
              <a:spcAft>
                <a:spcPts val="647"/>
              </a:spcAft>
              <a:defRPr/>
            </a:pPr>
            <a:r>
              <a:rPr lang="en-CA" b="0" dirty="0">
                <a:solidFill>
                  <a:srgbClr val="C00000"/>
                </a:solidFill>
              </a:rPr>
              <a:t>We’ve been furthering the recommendations in the bilateral learning plan by completing drilling in two of the high priority aquifers identified in this study. These wells were completed in 2019 in partnership with the Fort Nelson First Nation and are being incorporated into our Provincial Observation Well Network (217 wells)</a:t>
            </a:r>
          </a:p>
        </p:txBody>
      </p:sp>
    </p:spTree>
    <p:extLst>
      <p:ext uri="{BB962C8B-B14F-4D97-AF65-F5344CB8AC3E}">
        <p14:creationId xmlns:p14="http://schemas.microsoft.com/office/powerpoint/2010/main" val="1389582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study consisted of two parts: (1) a targeted Phase 1 field investigation in Langley, BC aimed at determining the impacts of pumping on aquifer-stream interactions, and (2) a multi-level regional stream vulnerability assessment in the Lower Fraser Valley for determining the vulnerability of other similar types of stream-aquifer systems in order to identify streams that might be similarly impacted by groundwater abstraction.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9C1DCC-FFC4-4B3D-BA17-78F7354CB950}"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797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well, all projects that are completed or in-progress will have a one page summary write-up as part of our annual compendium. Please send me an email if you would like to be advised annually when this compendium is up on our webpage.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9C1DCC-FFC4-4B3D-BA17-78F7354CB950}"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8268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9C1DCC-FFC4-4B3D-BA17-78F7354CB950}"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775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569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767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cs typeface="Arial" panose="020B0604020202020204" pitchFamily="34" charset="0"/>
              </a:rPr>
              <a:t>The flow of surface and groundwater does not follow administrative boundaries, which often creates challenges in water governance. </a:t>
            </a:r>
          </a:p>
          <a:p>
            <a:endParaRPr lang="fr-CA" sz="1200" dirty="0" smtClean="0">
              <a:latin typeface="+mn-lt"/>
              <a:cs typeface="Arial" panose="020B0604020202020204" pitchFamily="34" charset="0"/>
            </a:endParaRPr>
          </a:p>
          <a:p>
            <a:r>
              <a:rPr lang="en-US" sz="1200" i="0" dirty="0" smtClean="0">
                <a:latin typeface="+mn-lt"/>
                <a:cs typeface="Arial" panose="020B0604020202020204" pitchFamily="34" charset="0"/>
              </a:rPr>
              <a:t>Main purposes of the Mackenzie River Basin Transboundary Water Master Agreement:</a:t>
            </a:r>
          </a:p>
          <a:p>
            <a:pPr marL="342900" indent="-342900">
              <a:buFont typeface="Arial" panose="020B0604020202020204" pitchFamily="34" charset="0"/>
              <a:buChar char="•"/>
            </a:pPr>
            <a:r>
              <a:rPr lang="en-US" sz="1200" dirty="0" smtClean="0">
                <a:latin typeface="+mn-lt"/>
                <a:cs typeface="Arial" panose="020B0604020202020204" pitchFamily="34" charset="0"/>
              </a:rPr>
              <a:t>To establish common principles for the cooperative management of the water resources in the Mackenzie River Basin in a manner consistent with the maintenance of the ecological integrity of the aquatic ecosystem.</a:t>
            </a:r>
          </a:p>
          <a:p>
            <a:pPr marL="914400" lvl="1" indent="-457200">
              <a:buAutoNum type="arabicPeriod"/>
            </a:pPr>
            <a:endParaRPr lang="en-US" sz="2000" dirty="0" smtClean="0">
              <a:latin typeface="+mn-lt"/>
              <a:cs typeface="Arial" panose="020B0604020202020204" pitchFamily="34" charset="0"/>
            </a:endParaRPr>
          </a:p>
          <a:p>
            <a:endParaRPr lang="fr-CA" sz="8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14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r>
              <a:rPr lang="en-US" sz="1200" dirty="0" smtClean="0">
                <a:latin typeface="Calibri" panose="020F0502020204030204" pitchFamily="34" charset="0"/>
              </a:rPr>
              <a:t>The Master Agreement facilitates the establishment of Bilateral Water Management Agreements (BWMA) among the jurisdictions that are signatory to the Agreement.</a:t>
            </a:r>
          </a:p>
          <a:p>
            <a:pPr marL="0" indent="0">
              <a:buNone/>
            </a:pPr>
            <a:endParaRPr lang="en-US" sz="1200" dirty="0" smtClean="0">
              <a:latin typeface="Calibri" panose="020F0502020204030204" pitchFamily="34" charset="0"/>
            </a:endParaRPr>
          </a:p>
          <a:p>
            <a:pPr marL="0" indent="0">
              <a:buNone/>
            </a:pPr>
            <a:r>
              <a:rPr lang="en-US" sz="1200" dirty="0" smtClean="0">
                <a:latin typeface="Calibri" panose="020F0502020204030204" pitchFamily="34" charset="0"/>
              </a:rPr>
              <a:t>For example:</a:t>
            </a:r>
          </a:p>
          <a:p>
            <a:r>
              <a:rPr lang="en-US" sz="1200" dirty="0" smtClean="0">
                <a:latin typeface="Calibri" panose="020F0502020204030204" pitchFamily="34" charset="0"/>
              </a:rPr>
              <a:t>- NWT and Yukon have a BWMA for the Peel watershed, and are in the process of developing a BWMA for the Liard watershed</a:t>
            </a:r>
          </a:p>
          <a:p>
            <a:endParaRPr lang="en-US" sz="1200" dirty="0" smtClean="0">
              <a:latin typeface="Calibri" panose="020F0502020204030204" pitchFamily="34" charset="0"/>
            </a:endParaRPr>
          </a:p>
          <a:p>
            <a:r>
              <a:rPr lang="en-US" sz="1200" dirty="0" smtClean="0">
                <a:latin typeface="Calibri" panose="020F0502020204030204" pitchFamily="34" charset="0"/>
              </a:rPr>
              <a:t>- BC and NWT have BWMAs for the Liard watershed and the </a:t>
            </a:r>
            <a:r>
              <a:rPr lang="en-US" sz="1200" dirty="0" err="1" smtClean="0">
                <a:latin typeface="Calibri" panose="020F0502020204030204" pitchFamily="34" charset="0"/>
              </a:rPr>
              <a:t>Petitot</a:t>
            </a:r>
            <a:r>
              <a:rPr lang="en-US" sz="1200" dirty="0" smtClean="0">
                <a:latin typeface="Calibri" panose="020F0502020204030204" pitchFamily="34" charset="0"/>
              </a:rPr>
              <a:t> watershed</a:t>
            </a:r>
          </a:p>
          <a:p>
            <a:endParaRPr lang="en-US" sz="1200" dirty="0" smtClean="0">
              <a:latin typeface="Calibri" panose="020F0502020204030204" pitchFamily="34" charset="0"/>
            </a:endParaRPr>
          </a:p>
          <a:p>
            <a:r>
              <a:rPr lang="en-US" sz="1200" dirty="0" smtClean="0">
                <a:latin typeface="Calibri" panose="020F0502020204030204" pitchFamily="34" charset="0"/>
              </a:rPr>
              <a:t>- BC and Yukon have a BWMA for the Liard watershed</a:t>
            </a:r>
          </a:p>
          <a:p>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9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24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anose="020F0502020204030204" pitchFamily="34" charset="0"/>
                <a:cs typeface="Calibri" pitchFamily="34" charset="0"/>
              </a:rPr>
              <a:t>RIM: An approach for managing transboundary waters where risk is assessed and management actions are commensurate with identified risk.  </a:t>
            </a:r>
          </a:p>
          <a:p>
            <a:endParaRPr lang="fr-CA" dirty="0" smtClean="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EDCB818E-0847-6444-9C53-025DE843508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7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Desktop-based </a:t>
            </a:r>
            <a:r>
              <a:rPr lang="en-US" sz="1200" b="1" i="0" u="none" strike="noStrike" kern="1200" baseline="0" dirty="0" smtClean="0">
                <a:solidFill>
                  <a:schemeClr val="tx1"/>
                </a:solidFill>
                <a:latin typeface="+mn-lt"/>
                <a:ea typeface="+mn-ea"/>
                <a:cs typeface="+mn-cs"/>
              </a:rPr>
              <a:t>assessment of aquifers and their vulnerabilities to different land use activities</a:t>
            </a:r>
            <a:r>
              <a:rPr lang="en-US" sz="1200" b="0" i="0" u="none" strike="noStrike" kern="1200" baseline="0" dirty="0" smtClean="0">
                <a:solidFill>
                  <a:schemeClr val="tx1"/>
                </a:solidFill>
                <a:latin typeface="+mn-lt"/>
                <a:ea typeface="+mn-ea"/>
                <a:cs typeface="+mn-cs"/>
              </a:rPr>
              <a:t> within the BC, Yukon and NWT portions of the Liard River basin based on compilation, synthesis and analysis of existing groundwater, geology and surficial deposits-related information.</a:t>
            </a:r>
          </a:p>
          <a:p>
            <a:endParaRPr lang="fr-CA" dirty="0" smtClean="0"/>
          </a:p>
          <a:p>
            <a:pPr marL="0" indent="0">
              <a:buFontTx/>
              <a:buNone/>
            </a:pPr>
            <a:r>
              <a:rPr lang="fr-CA" baseline="0" dirty="0" smtClean="0"/>
              <a:t>- BC portion </a:t>
            </a:r>
            <a:r>
              <a:rPr lang="fr-CA" baseline="0" dirty="0" err="1" smtClean="0"/>
              <a:t>done</a:t>
            </a:r>
            <a:r>
              <a:rPr lang="fr-CA" baseline="0" dirty="0" smtClean="0"/>
              <a:t> by </a:t>
            </a:r>
            <a:r>
              <a:rPr lang="en-CA" dirty="0" smtClean="0"/>
              <a:t>Quaternary Geosciences </a:t>
            </a:r>
            <a:r>
              <a:rPr lang="en-CA" dirty="0" err="1" smtClean="0"/>
              <a:t>Inc</a:t>
            </a:r>
            <a:r>
              <a:rPr lang="en-CA" dirty="0" smtClean="0"/>
              <a:t> and collaborators in 2018</a:t>
            </a:r>
            <a:endParaRPr lang="fr-CA" baseline="0" dirty="0" smtClean="0"/>
          </a:p>
          <a:p>
            <a:r>
              <a:rPr lang="en-US" sz="1200" b="0" i="0" u="none" strike="noStrike" kern="1200" baseline="0" dirty="0" smtClean="0">
                <a:solidFill>
                  <a:schemeClr val="tx1"/>
                </a:solidFill>
                <a:latin typeface="+mn-lt"/>
                <a:ea typeface="+mn-ea"/>
                <a:cs typeface="+mn-cs"/>
              </a:rPr>
              <a:t>- NWT and Yukon portion done by Palmer Environmental Consulting Group Inc., in association with Yellowknife-based Aurora Geosciences Ltd, work completed for June 15, 2020</a:t>
            </a:r>
          </a:p>
          <a:p>
            <a:endParaRPr lang="en-US" sz="1200" b="0" i="0" u="none" strike="noStrike" kern="1200" baseline="0" dirty="0" smtClean="0">
              <a:solidFill>
                <a:schemeClr val="tx1"/>
              </a:solidFill>
              <a:latin typeface="+mn-lt"/>
              <a:ea typeface="+mn-ea"/>
              <a:cs typeface="+mn-cs"/>
            </a:endParaRPr>
          </a:p>
          <a:p>
            <a:pPr marL="0" marR="0" indent="0" algn="l" defTabSz="914354"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4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fr-CA" dirty="0" err="1" smtClean="0"/>
              <a:t>Groundwater</a:t>
            </a:r>
            <a:r>
              <a:rPr lang="fr-CA" dirty="0" smtClean="0"/>
              <a:t> </a:t>
            </a:r>
            <a:r>
              <a:rPr lang="fr-CA" dirty="0" err="1" smtClean="0"/>
              <a:t>baseline</a:t>
            </a:r>
            <a:r>
              <a:rPr lang="fr-CA" dirty="0" smtClean="0"/>
              <a:t> </a:t>
            </a:r>
            <a:r>
              <a:rPr lang="fr-CA" dirty="0" err="1" smtClean="0"/>
              <a:t>characterization</a:t>
            </a:r>
            <a:r>
              <a:rPr lang="fr-CA" dirty="0" smtClean="0"/>
              <a:t> of the Liard Basin</a:t>
            </a:r>
          </a:p>
          <a:p>
            <a:pPr marL="0" marR="0" indent="0" algn="l" defTabSz="914354" rtl="0" eaLnBrk="1" fontAlgn="auto" latinLnBrk="0" hangingPunct="1">
              <a:lnSpc>
                <a:spcPct val="100000"/>
              </a:lnSpc>
              <a:spcBef>
                <a:spcPts val="0"/>
              </a:spcBef>
              <a:spcAft>
                <a:spcPts val="0"/>
              </a:spcAft>
              <a:buClrTx/>
              <a:buSzTx/>
              <a:buFontTx/>
              <a:buNone/>
              <a:tabLst/>
              <a:defRPr/>
            </a:pPr>
            <a:endParaRPr lang="fr-CA" dirty="0" smtClean="0"/>
          </a:p>
          <a:p>
            <a:pPr marL="171450" marR="0" indent="-171450" algn="l" defTabSz="914354" rtl="0" eaLnBrk="1" fontAlgn="auto" latinLnBrk="0" hangingPunct="1">
              <a:lnSpc>
                <a:spcPct val="100000"/>
              </a:lnSpc>
              <a:spcBef>
                <a:spcPts val="0"/>
              </a:spcBef>
              <a:spcAft>
                <a:spcPts val="0"/>
              </a:spcAft>
              <a:buClrTx/>
              <a:buSzTx/>
              <a:buFontTx/>
              <a:buChar char="-"/>
              <a:tabLst/>
              <a:defRPr/>
            </a:pPr>
            <a:r>
              <a:rPr lang="fr-CA" baseline="0" dirty="0" smtClean="0"/>
              <a:t>The Liard Basin </a:t>
            </a:r>
            <a:r>
              <a:rPr lang="fr-CA" baseline="0" dirty="0" err="1" smtClean="0"/>
              <a:t>is</a:t>
            </a:r>
            <a:r>
              <a:rPr lang="fr-CA" baseline="0" dirty="0" smtClean="0"/>
              <a:t> a </a:t>
            </a:r>
            <a:r>
              <a:rPr lang="fr-CA" baseline="0" dirty="0" err="1" smtClean="0"/>
              <a:t>region</a:t>
            </a:r>
            <a:r>
              <a:rPr lang="fr-CA" baseline="0" dirty="0" smtClean="0"/>
              <a:t> of high </a:t>
            </a:r>
            <a:r>
              <a:rPr lang="fr-CA" baseline="0" dirty="0" err="1" smtClean="0"/>
              <a:t>oil</a:t>
            </a:r>
            <a:r>
              <a:rPr lang="fr-CA" baseline="0" dirty="0" smtClean="0"/>
              <a:t> and </a:t>
            </a:r>
            <a:r>
              <a:rPr lang="fr-CA" baseline="0" dirty="0" err="1" smtClean="0"/>
              <a:t>gas</a:t>
            </a:r>
            <a:r>
              <a:rPr lang="fr-CA" baseline="0" dirty="0" smtClean="0"/>
              <a:t> </a:t>
            </a:r>
            <a:r>
              <a:rPr lang="fr-CA" baseline="0" dirty="0" err="1" smtClean="0"/>
              <a:t>potential</a:t>
            </a:r>
            <a:r>
              <a:rPr lang="fr-CA" baseline="0" dirty="0" smtClean="0"/>
              <a:t> (</a:t>
            </a:r>
            <a:r>
              <a:rPr lang="fr-CA" baseline="0" dirty="0" err="1" smtClean="0"/>
              <a:t>conventional</a:t>
            </a:r>
            <a:r>
              <a:rPr lang="fr-CA" baseline="0" dirty="0" smtClean="0"/>
              <a:t> and </a:t>
            </a:r>
            <a:r>
              <a:rPr lang="fr-CA" baseline="0" dirty="0" err="1" smtClean="0"/>
              <a:t>unconventional</a:t>
            </a:r>
            <a:r>
              <a:rPr lang="fr-CA" baseline="0" dirty="0" smtClean="0"/>
              <a:t>)</a:t>
            </a:r>
          </a:p>
          <a:p>
            <a:pPr marL="171450" marR="0" indent="-171450" algn="l" defTabSz="914354" rtl="0" eaLnBrk="1" fontAlgn="auto" latinLnBrk="0" hangingPunct="1">
              <a:lnSpc>
                <a:spcPct val="100000"/>
              </a:lnSpc>
              <a:spcBef>
                <a:spcPts val="0"/>
              </a:spcBef>
              <a:spcAft>
                <a:spcPts val="0"/>
              </a:spcAft>
              <a:buClrTx/>
              <a:buSzTx/>
              <a:buFontTx/>
              <a:buChar char="-"/>
              <a:tabLst/>
              <a:defRPr/>
            </a:pPr>
            <a:r>
              <a:rPr lang="fr-CA" baseline="0" dirty="0" smtClean="0"/>
              <a:t>The goal of the </a:t>
            </a:r>
            <a:r>
              <a:rPr lang="fr-CA" baseline="0" dirty="0" err="1" smtClean="0"/>
              <a:t>project</a:t>
            </a:r>
            <a:r>
              <a:rPr lang="fr-CA" baseline="0" dirty="0" smtClean="0"/>
              <a:t> </a:t>
            </a:r>
            <a:r>
              <a:rPr lang="fr-CA" baseline="0" dirty="0" err="1" smtClean="0"/>
              <a:t>is</a:t>
            </a:r>
            <a:r>
              <a:rPr lang="fr-CA" baseline="0" dirty="0" smtClean="0"/>
              <a:t> to </a:t>
            </a:r>
            <a:r>
              <a:rPr lang="fr-CA" baseline="0" dirty="0" err="1" smtClean="0"/>
              <a:t>get</a:t>
            </a:r>
            <a:r>
              <a:rPr lang="fr-CA" baseline="0" dirty="0" smtClean="0"/>
              <a:t> </a:t>
            </a:r>
            <a:r>
              <a:rPr lang="fr-CA" baseline="0" dirty="0" err="1" smtClean="0"/>
              <a:t>baseline</a:t>
            </a:r>
            <a:r>
              <a:rPr lang="fr-CA" baseline="0" dirty="0" smtClean="0"/>
              <a:t> information on </a:t>
            </a:r>
            <a:r>
              <a:rPr lang="fr-CA" baseline="0" dirty="0" err="1" smtClean="0"/>
              <a:t>fresh</a:t>
            </a:r>
            <a:r>
              <a:rPr lang="fr-CA" baseline="0" dirty="0" smtClean="0"/>
              <a:t> water </a:t>
            </a:r>
            <a:r>
              <a:rPr lang="fr-CA" baseline="0" dirty="0" err="1" smtClean="0"/>
              <a:t>aquifer</a:t>
            </a:r>
            <a:r>
              <a:rPr lang="fr-CA" baseline="0" dirty="0" smtClean="0"/>
              <a:t> </a:t>
            </a:r>
            <a:r>
              <a:rPr lang="fr-CA" baseline="0" dirty="0" err="1" smtClean="0"/>
              <a:t>prior</a:t>
            </a:r>
            <a:r>
              <a:rPr lang="fr-CA" baseline="0" dirty="0" smtClean="0"/>
              <a:t> to intensive </a:t>
            </a:r>
            <a:r>
              <a:rPr lang="fr-CA" baseline="0" dirty="0" err="1" smtClean="0"/>
              <a:t>development</a:t>
            </a:r>
            <a:endParaRPr lang="fr-CA" dirty="0" smtClean="0"/>
          </a:p>
          <a:p>
            <a:r>
              <a:rPr lang="en-CA" dirty="0" smtClean="0"/>
              <a:t>-</a:t>
            </a:r>
            <a:r>
              <a:rPr lang="en-CA" baseline="0" dirty="0" smtClean="0"/>
              <a:t> </a:t>
            </a:r>
            <a:r>
              <a:rPr lang="en-CA" dirty="0" smtClean="0"/>
              <a:t>The idea for this project started in Yukon in 2016</a:t>
            </a:r>
          </a:p>
          <a:p>
            <a:r>
              <a:rPr lang="en-CA" dirty="0" smtClean="0"/>
              <a:t>- Funds</a:t>
            </a:r>
            <a:r>
              <a:rPr lang="en-CA" baseline="0" dirty="0" smtClean="0"/>
              <a:t> were available in NWT, project started in NWT in collaboration with Beth Parker, University of Guelph</a:t>
            </a:r>
            <a:endParaRPr lang="en-CA" dirty="0" smtClean="0"/>
          </a:p>
          <a:p>
            <a:r>
              <a:rPr lang="en-CA" dirty="0" smtClean="0"/>
              <a:t>- If additional funding, project will extend to Yukon and BC</a:t>
            </a:r>
          </a:p>
          <a:p>
            <a:pPr marL="0" indent="0">
              <a:buFontTx/>
              <a:buNone/>
            </a:pPr>
            <a:endParaRPr lang="fr-CA" b="0" dirty="0" smtClean="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9F1F3DBC-063C-420A-A9CD-C0C829B37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10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FD34929-2CBB-4923-81FC-51A0C84540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764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6.xml"/><Relationship Id="rId1" Type="http://schemas.openxmlformats.org/officeDocument/2006/relationships/tags" Target="../tags/tag3.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6.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pres_template_Lands and minerals_A_cover_f.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1"/>
          <p:cNvSpPr>
            <a:spLocks noGrp="1"/>
          </p:cNvSpPr>
          <p:nvPr>
            <p:ph type="ctrTitle" hasCustomPrompt="1"/>
          </p:nvPr>
        </p:nvSpPr>
        <p:spPr>
          <a:xfrm>
            <a:off x="526224" y="1271986"/>
            <a:ext cx="5890035" cy="1102519"/>
          </a:xfrm>
        </p:spPr>
        <p:txBody>
          <a:bodyPr/>
          <a:lstStyle>
            <a:lvl1pPr algn="l">
              <a:defRPr>
                <a:solidFill>
                  <a:schemeClr val="accent1">
                    <a:lumMod val="50000"/>
                  </a:schemeClr>
                </a:solidFill>
              </a:defRPr>
            </a:lvl1pPr>
          </a:lstStyle>
          <a:p>
            <a:r>
              <a:rPr lang="en-CA" dirty="0" smtClean="0"/>
              <a:t>Title goes here</a:t>
            </a:r>
            <a:endParaRPr lang="en-US" dirty="0"/>
          </a:p>
        </p:txBody>
      </p:sp>
      <p:sp>
        <p:nvSpPr>
          <p:cNvPr id="3" name="Subtitle 2"/>
          <p:cNvSpPr>
            <a:spLocks noGrp="1"/>
          </p:cNvSpPr>
          <p:nvPr>
            <p:ph type="subTitle" idx="1" hasCustomPrompt="1"/>
          </p:nvPr>
        </p:nvSpPr>
        <p:spPr>
          <a:xfrm>
            <a:off x="526224" y="2475773"/>
            <a:ext cx="7772400" cy="1314450"/>
          </a:xfrm>
        </p:spPr>
        <p:txBody>
          <a:bodyPr/>
          <a:lstStyle>
            <a:lvl1pPr marL="0" indent="0" algn="l">
              <a:buNone/>
              <a:defRPr>
                <a:solidFill>
                  <a:schemeClr val="accent1">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smtClean="0"/>
              <a:t>Subtitle</a:t>
            </a:r>
            <a:endParaRPr lang="en-US" dirty="0"/>
          </a:p>
        </p:txBody>
      </p:sp>
    </p:spTree>
    <p:extLst>
      <p:ext uri="{BB962C8B-B14F-4D97-AF65-F5344CB8AC3E}">
        <p14:creationId xmlns:p14="http://schemas.microsoft.com/office/powerpoint/2010/main" val="2339915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02"/>
            <a:ext cx="3008313" cy="871538"/>
          </a:xfrm>
        </p:spPr>
        <p:txBody>
          <a:bodyPr anchor="b"/>
          <a:lstStyle>
            <a:lvl1pPr algn="l">
              <a:defRPr sz="1500" b="1"/>
            </a:lvl1pPr>
          </a:lstStyle>
          <a:p>
            <a:r>
              <a:rPr lang="en-US" smtClean="0"/>
              <a:t>Click to edit Master title style</a:t>
            </a:r>
            <a:endParaRPr lang="en-CA"/>
          </a:p>
        </p:txBody>
      </p:sp>
      <p:sp>
        <p:nvSpPr>
          <p:cNvPr id="3" name="Content Placeholder 2"/>
          <p:cNvSpPr>
            <a:spLocks noGrp="1"/>
          </p:cNvSpPr>
          <p:nvPr>
            <p:ph idx="1"/>
          </p:nvPr>
        </p:nvSpPr>
        <p:spPr>
          <a:xfrm>
            <a:off x="3575050" y="20481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124836237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66"/>
            <a:ext cx="5486400" cy="425054"/>
          </a:xfrm>
        </p:spPr>
        <p:txBody>
          <a:bodyPr anchor="b"/>
          <a:lstStyle>
            <a:lvl1pPr algn="l">
              <a:defRPr sz="1500" b="1"/>
            </a:lvl1pPr>
          </a:lstStyle>
          <a:p>
            <a:r>
              <a:rPr lang="en-US" smtClean="0"/>
              <a:t>Click to edit Master title style</a:t>
            </a:r>
            <a:endParaRPr lang="en-CA"/>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1792288" y="4025527"/>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17687888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21728720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001"/>
            <a:ext cx="2743200" cy="4388644"/>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06001"/>
            <a:ext cx="80772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189426030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51"/>
            <a:ext cx="7772400" cy="1102519"/>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712AC753-C5A3-43C9-B82C-E077CC027B00}" type="slidenum">
              <a:rPr lang="en-CA" smtClean="0">
                <a:solidFill>
                  <a:prstClr val="black">
                    <a:tint val="75000"/>
                  </a:prstClr>
                </a:solidFill>
              </a:rPr>
              <a:pPr/>
              <a:t>‹#›</a:t>
            </a:fld>
            <a:endParaRPr lang="en-CA">
              <a:solidFill>
                <a:prstClr val="black">
                  <a:tint val="75000"/>
                </a:prst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Tree>
    <p:extLst>
      <p:ext uri="{BB962C8B-B14F-4D97-AF65-F5344CB8AC3E}">
        <p14:creationId xmlns:p14="http://schemas.microsoft.com/office/powerpoint/2010/main" val="1944181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Tree>
    <p:extLst>
      <p:ext uri="{BB962C8B-B14F-4D97-AF65-F5344CB8AC3E}">
        <p14:creationId xmlns:p14="http://schemas.microsoft.com/office/powerpoint/2010/main" val="273722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97"/>
            <a:ext cx="7772400" cy="1021556"/>
          </a:xfrm>
        </p:spPr>
        <p:txBody>
          <a:bodyPr anchor="t"/>
          <a:lstStyle>
            <a:lvl1pPr algn="l">
              <a:defRPr sz="3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227621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Tree>
    <p:extLst>
      <p:ext uri="{BB962C8B-B14F-4D97-AF65-F5344CB8AC3E}">
        <p14:creationId xmlns:p14="http://schemas.microsoft.com/office/powerpoint/2010/main" val="162763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51338"/>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56" y="1151338"/>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5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9796366"/>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4349460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0D297C05-AC99-294D-B757-1B4E4231E772}" type="slidenum">
              <a:rPr lang="en-US" smtClean="0"/>
              <a:t>‹#›</a:t>
            </a:fld>
            <a:endParaRPr lang="en-US"/>
          </a:p>
        </p:txBody>
      </p:sp>
    </p:spTree>
    <p:extLst>
      <p:ext uri="{BB962C8B-B14F-4D97-AF65-F5344CB8AC3E}">
        <p14:creationId xmlns:p14="http://schemas.microsoft.com/office/powerpoint/2010/main" val="3263125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0FAC3-FC39-4FD6-8C04-249D5E6FCAE6}" type="datetimeFigureOut">
              <a:rPr lang="en-US" smtClean="0">
                <a:solidFill>
                  <a:prstClr val="black">
                    <a:tint val="75000"/>
                  </a:prstClr>
                </a:solidFill>
              </a:rPr>
              <a:pPr/>
              <a:t>6/15/2020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E5A84DA-2C8D-470C-8AF4-BD3BF4754D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949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02"/>
            <a:ext cx="3008313" cy="871538"/>
          </a:xfrm>
        </p:spPr>
        <p:txBody>
          <a:bodyPr anchor="b"/>
          <a:lstStyle>
            <a:lvl1pPr algn="l">
              <a:defRPr sz="1500" b="1"/>
            </a:lvl1pPr>
          </a:lstStyle>
          <a:p>
            <a:r>
              <a:rPr lang="en-US" smtClean="0"/>
              <a:t>Click to edit Master title style</a:t>
            </a:r>
            <a:endParaRPr lang="en-CA"/>
          </a:p>
        </p:txBody>
      </p:sp>
      <p:sp>
        <p:nvSpPr>
          <p:cNvPr id="3" name="Content Placeholder 2"/>
          <p:cNvSpPr>
            <a:spLocks noGrp="1"/>
          </p:cNvSpPr>
          <p:nvPr>
            <p:ph idx="1"/>
          </p:nvPr>
        </p:nvSpPr>
        <p:spPr>
          <a:xfrm>
            <a:off x="3575050" y="20481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Tree>
    <p:extLst>
      <p:ext uri="{BB962C8B-B14F-4D97-AF65-F5344CB8AC3E}">
        <p14:creationId xmlns:p14="http://schemas.microsoft.com/office/powerpoint/2010/main" val="1520733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66"/>
            <a:ext cx="5486400" cy="425054"/>
          </a:xfrm>
        </p:spPr>
        <p:txBody>
          <a:bodyPr anchor="b"/>
          <a:lstStyle>
            <a:lvl1pPr algn="l">
              <a:defRPr sz="1500" b="1"/>
            </a:lvl1pPr>
          </a:lstStyle>
          <a:p>
            <a:r>
              <a:rPr lang="en-US" smtClean="0"/>
              <a:t>Click to edit Master title style</a:t>
            </a:r>
            <a:endParaRPr lang="en-CA"/>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1792288" y="4025527"/>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6241709"/>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8182697"/>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001"/>
            <a:ext cx="2743200" cy="4388644"/>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06001"/>
            <a:ext cx="80772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C510B0C-7047-46CD-BAA5-8087C20D5FD6}" type="datetimeFigureOut">
              <a:rPr lang="en-CA" smtClean="0">
                <a:solidFill>
                  <a:prstClr val="black">
                    <a:tint val="75000"/>
                  </a:prstClr>
                </a:solidFill>
              </a:rPr>
              <a:pPr/>
              <a:t>2020-06-15</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23436094"/>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
        <p:nvSpPr>
          <p:cNvPr id="6" name="Title 1"/>
          <p:cNvSpPr>
            <a:spLocks noGrp="1"/>
          </p:cNvSpPr>
          <p:nvPr>
            <p:ph type="ctrTitle"/>
          </p:nvPr>
        </p:nvSpPr>
        <p:spPr>
          <a:xfrm>
            <a:off x="990600" y="3140873"/>
            <a:ext cx="7772400" cy="802479"/>
          </a:xfrm>
        </p:spPr>
        <p:txBody>
          <a:bodyPr/>
          <a:lstStyle>
            <a:lvl1pPr algn="r">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2362200" y="3867150"/>
            <a:ext cx="6400800" cy="609600"/>
          </a:xfrm>
        </p:spPr>
        <p:txBody>
          <a:bodyPr/>
          <a:lstStyle>
            <a:lvl1pPr marL="0" indent="0" algn="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860318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rizontal Divi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1"/>
          <p:cNvSpPr>
            <a:spLocks noGrp="1"/>
          </p:cNvSpPr>
          <p:nvPr>
            <p:ph type="title" hasCustomPrompt="1"/>
          </p:nvPr>
        </p:nvSpPr>
        <p:spPr>
          <a:xfrm>
            <a:off x="457200" y="1047750"/>
            <a:ext cx="82296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289796990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
        <p:nvSpPr>
          <p:cNvPr id="6" name="Title Placeholder 1"/>
          <p:cNvSpPr>
            <a:spLocks noGrp="1"/>
          </p:cNvSpPr>
          <p:nvPr>
            <p:ph type="title" hasCustomPrompt="1"/>
          </p:nvPr>
        </p:nvSpPr>
        <p:spPr>
          <a:xfrm>
            <a:off x="0" y="1733550"/>
            <a:ext cx="91440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1743758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459581"/>
            <a:ext cx="5486400" cy="3086100"/>
          </a:xfrm>
        </p:spPr>
        <p:txBody>
          <a:bodyPr/>
          <a:lstStyle>
            <a:lvl1pPr marL="0" indent="0">
              <a:buNone/>
              <a:defRPr sz="3225"/>
            </a:lvl1pPr>
            <a:lvl2pPr marL="457189" indent="0">
              <a:buNone/>
              <a:defRPr sz="2775"/>
            </a:lvl2pPr>
            <a:lvl3pPr marL="914378" indent="0">
              <a:buNone/>
              <a:defRPr sz="2400"/>
            </a:lvl3pPr>
            <a:lvl4pPr marL="1371566" indent="0">
              <a:buNone/>
              <a:defRPr sz="2025"/>
            </a:lvl4pPr>
            <a:lvl5pPr marL="1828754" indent="0">
              <a:buNone/>
              <a:defRPr sz="2025"/>
            </a:lvl5pPr>
            <a:lvl6pPr marL="2285943" indent="0">
              <a:buNone/>
              <a:defRPr sz="2025"/>
            </a:lvl6pPr>
            <a:lvl7pPr marL="2743132" indent="0">
              <a:buNone/>
              <a:defRPr sz="2025"/>
            </a:lvl7pPr>
            <a:lvl8pPr marL="3200320" indent="0">
              <a:buNone/>
              <a:defRPr sz="2025"/>
            </a:lvl8pPr>
            <a:lvl9pPr marL="3657509" indent="0">
              <a:buNone/>
              <a:defRPr sz="2025"/>
            </a:lvl9pPr>
          </a:lstStyle>
          <a:p>
            <a:r>
              <a:rPr lang="en-US" smtClean="0"/>
              <a:t>Click icon to add picture</a:t>
            </a:r>
            <a:endParaRPr lang="en-US"/>
          </a:p>
        </p:txBody>
      </p:sp>
      <p:sp>
        <p:nvSpPr>
          <p:cNvPr id="4" name="Text Placeholder 3"/>
          <p:cNvSpPr>
            <a:spLocks noGrp="1"/>
          </p:cNvSpPr>
          <p:nvPr>
            <p:ph type="body" sz="half" idx="2"/>
          </p:nvPr>
        </p:nvSpPr>
        <p:spPr>
          <a:xfrm>
            <a:off x="1792288" y="3568316"/>
            <a:ext cx="5486400" cy="298847"/>
          </a:xfrm>
        </p:spPr>
        <p:txBody>
          <a:bodyPr/>
          <a:lstStyle>
            <a:lvl1pPr marL="0" indent="0">
              <a:buNone/>
              <a:defRPr sz="1425"/>
            </a:lvl1pPr>
            <a:lvl2pPr marL="457189" indent="0">
              <a:buNone/>
              <a:defRPr sz="1200"/>
            </a:lvl2pPr>
            <a:lvl3pPr marL="914378" indent="0">
              <a:buNone/>
              <a:defRPr sz="975"/>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
        <p:nvSpPr>
          <p:cNvPr id="6" name="Slide Number Placeholder 3"/>
          <p:cNvSpPr>
            <a:spLocks noGrp="1"/>
          </p:cNvSpPr>
          <p:nvPr>
            <p:ph type="sldNum" sz="quarter" idx="10"/>
          </p:nvPr>
        </p:nvSpPr>
        <p:spPr>
          <a:xfrm>
            <a:off x="6934200" y="4811726"/>
            <a:ext cx="2133600" cy="274637"/>
          </a:xfrm>
        </p:spPr>
        <p:txBody>
          <a:bodyPr/>
          <a:lstStyle/>
          <a:p>
            <a:fld id="{246E4F03-9AE7-4954-8E54-3B5137041FE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815843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
        <p:nvSpPr>
          <p:cNvPr id="6" name="Title 1"/>
          <p:cNvSpPr>
            <a:spLocks noGrp="1"/>
          </p:cNvSpPr>
          <p:nvPr>
            <p:ph type="ctrTitle"/>
          </p:nvPr>
        </p:nvSpPr>
        <p:spPr>
          <a:xfrm>
            <a:off x="990600" y="3140873"/>
            <a:ext cx="7772400" cy="802479"/>
          </a:xfrm>
        </p:spPr>
        <p:txBody>
          <a:bodyPr/>
          <a:lstStyle>
            <a:lvl1pPr algn="r">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2362200" y="3867150"/>
            <a:ext cx="6400800" cy="609600"/>
          </a:xfrm>
        </p:spPr>
        <p:txBody>
          <a:bodyPr/>
          <a:lstStyle>
            <a:lvl1pPr marL="0" indent="0" algn="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852670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51"/>
            <a:ext cx="7772400" cy="1102519"/>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C9903DF7-2527-4C3C-BF26-DA9ACCF65C83}" type="datetimeFigureOut">
              <a:rPr lang="en-CA" smtClean="0"/>
              <a:t>2020-06-15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FF9F6CF-056C-495D-A917-DFD2EA697128}" type="slidenum">
              <a:rPr lang="en-CA" smtClean="0"/>
              <a:t>‹#›</a:t>
            </a:fld>
            <a:endParaRPr lang="en-CA"/>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29" y="-483734"/>
            <a:ext cx="9141767" cy="282624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379652"/>
            <a:ext cx="9144000" cy="3763864"/>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54644" y="201693"/>
            <a:ext cx="1371599" cy="492539"/>
          </a:xfrm>
          <a:prstGeom prst="rect">
            <a:avLst/>
          </a:prstGeom>
        </p:spPr>
      </p:pic>
    </p:spTree>
    <p:extLst>
      <p:ext uri="{BB962C8B-B14F-4D97-AF65-F5344CB8AC3E}">
        <p14:creationId xmlns:p14="http://schemas.microsoft.com/office/powerpoint/2010/main" val="1008796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727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914400" y="2266961"/>
            <a:ext cx="8229600" cy="274319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a:xfrm>
            <a:off x="6934200" y="4811723"/>
            <a:ext cx="2133600" cy="274637"/>
          </a:xfrm>
          <a:prstGeom prst="rect">
            <a:avLst/>
          </a:prstGeom>
        </p:spPr>
        <p:txBody>
          <a:bodyPr/>
          <a:lstStyle/>
          <a:p>
            <a:fld id="{246E4F03-9AE7-4954-8E54-3B5137041FE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3903273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Divi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6002"/>
            <a:ext cx="9147048" cy="5159502"/>
          </a:xfrm>
          <a:prstGeom prst="rect">
            <a:avLst/>
          </a:prstGeom>
        </p:spPr>
      </p:pic>
      <p:sp>
        <p:nvSpPr>
          <p:cNvPr id="6" name="Title Placeholder 1"/>
          <p:cNvSpPr>
            <a:spLocks noGrp="1"/>
          </p:cNvSpPr>
          <p:nvPr>
            <p:ph type="title" hasCustomPrompt="1"/>
          </p:nvPr>
        </p:nvSpPr>
        <p:spPr>
          <a:xfrm>
            <a:off x="838200" y="1638300"/>
            <a:ext cx="82296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343245341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itle Placeholder 1"/>
          <p:cNvSpPr>
            <a:spLocks noGrp="1"/>
          </p:cNvSpPr>
          <p:nvPr>
            <p:ph type="title" hasCustomPrompt="1"/>
          </p:nvPr>
        </p:nvSpPr>
        <p:spPr>
          <a:xfrm>
            <a:off x="0" y="1638300"/>
            <a:ext cx="91440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150861404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044178"/>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2038360"/>
            <a:ext cx="4038600" cy="2743199"/>
          </a:xfrm>
          <a:prstGeom prst="rect">
            <a:avLst/>
          </a:prstGeo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2038360"/>
            <a:ext cx="4038600" cy="2743199"/>
          </a:xfrm>
          <a:prstGeom prst="rect">
            <a:avLst/>
          </a:prstGeo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3"/>
          <p:cNvSpPr>
            <a:spLocks noGrp="1"/>
          </p:cNvSpPr>
          <p:nvPr>
            <p:ph type="sldNum" sz="quarter" idx="10"/>
          </p:nvPr>
        </p:nvSpPr>
        <p:spPr>
          <a:xfrm>
            <a:off x="6934200" y="4811723"/>
            <a:ext cx="2133600" cy="274637"/>
          </a:xfrm>
          <a:prstGeom prst="rect">
            <a:avLst/>
          </a:prstGeom>
        </p:spPr>
        <p:txBody>
          <a:bodyPr/>
          <a:lstStyle/>
          <a:p>
            <a:fld id="{246E4F03-9AE7-4954-8E54-3B5137041FE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92877399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0608" y="1123952"/>
            <a:ext cx="3008313" cy="871538"/>
          </a:xfrm>
          <a:prstGeom prst="rect">
            <a:avLst/>
          </a:prstGeom>
        </p:spPr>
        <p:txBody>
          <a:bodyPr anchor="b"/>
          <a:lstStyle>
            <a:lvl1pPr algn="l">
              <a:defRPr sz="2025" b="1"/>
            </a:lvl1pPr>
          </a:lstStyle>
          <a:p>
            <a:r>
              <a:rPr lang="en-US" dirty="0" smtClean="0"/>
              <a:t>Click to edit Master title style</a:t>
            </a:r>
            <a:endParaRPr lang="en-US" dirty="0"/>
          </a:p>
        </p:txBody>
      </p:sp>
      <p:sp>
        <p:nvSpPr>
          <p:cNvPr id="3" name="Content Placeholder 2"/>
          <p:cNvSpPr>
            <a:spLocks noGrp="1"/>
          </p:cNvSpPr>
          <p:nvPr>
            <p:ph idx="1"/>
          </p:nvPr>
        </p:nvSpPr>
        <p:spPr>
          <a:xfrm>
            <a:off x="4108450" y="1123956"/>
            <a:ext cx="5111750" cy="3738562"/>
          </a:xfrm>
          <a:prstGeom prst="rect">
            <a:avLst/>
          </a:prstGeom>
        </p:spPr>
        <p:txBody>
          <a:bodyPr/>
          <a:lstStyle>
            <a:lvl1pPr>
              <a:defRPr sz="3225"/>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90608" y="1995496"/>
            <a:ext cx="3008313" cy="2867024"/>
          </a:xfrm>
          <a:prstGeom prst="rect">
            <a:avLst/>
          </a:prstGeom>
        </p:spPr>
        <p:txBody>
          <a:bodyPr/>
          <a:lstStyle>
            <a:lvl1pPr marL="0" indent="0">
              <a:buNone/>
              <a:defRPr sz="1425"/>
            </a:lvl1pPr>
            <a:lvl2pPr marL="457189" indent="0">
              <a:buNone/>
              <a:defRPr sz="1200"/>
            </a:lvl2pPr>
            <a:lvl3pPr marL="914378" indent="0">
              <a:buNone/>
              <a:defRPr sz="975"/>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6" name="Slide Number Placeholder 3"/>
          <p:cNvSpPr>
            <a:spLocks noGrp="1"/>
          </p:cNvSpPr>
          <p:nvPr>
            <p:ph type="sldNum" sz="quarter" idx="10"/>
          </p:nvPr>
        </p:nvSpPr>
        <p:spPr>
          <a:xfrm>
            <a:off x="6934200" y="4811723"/>
            <a:ext cx="2133600" cy="274637"/>
          </a:xfrm>
          <a:prstGeom prst="rect">
            <a:avLst/>
          </a:prstGeom>
        </p:spPr>
        <p:txBody>
          <a:bodyPr/>
          <a:lstStyle/>
          <a:p>
            <a:fld id="{246E4F03-9AE7-4954-8E54-3B5137041FE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2604409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09800" y="1221581"/>
            <a:ext cx="5486400" cy="3086100"/>
          </a:xfrm>
          <a:prstGeom prst="rect">
            <a:avLst/>
          </a:prstGeom>
        </p:spPr>
        <p:txBody>
          <a:bodyPr/>
          <a:lstStyle>
            <a:lvl1pPr marL="0" indent="0">
              <a:buNone/>
              <a:defRPr sz="3225"/>
            </a:lvl1pPr>
            <a:lvl2pPr marL="457189" indent="0">
              <a:buNone/>
              <a:defRPr sz="2775"/>
            </a:lvl2pPr>
            <a:lvl3pPr marL="914378" indent="0">
              <a:buNone/>
              <a:defRPr sz="2400"/>
            </a:lvl3pPr>
            <a:lvl4pPr marL="1371566" indent="0">
              <a:buNone/>
              <a:defRPr sz="2025"/>
            </a:lvl4pPr>
            <a:lvl5pPr marL="1828754" indent="0">
              <a:buNone/>
              <a:defRPr sz="2025"/>
            </a:lvl5pPr>
            <a:lvl6pPr marL="2285943" indent="0">
              <a:buNone/>
              <a:defRPr sz="2025"/>
            </a:lvl6pPr>
            <a:lvl7pPr marL="2743132" indent="0">
              <a:buNone/>
              <a:defRPr sz="2025"/>
            </a:lvl7pPr>
            <a:lvl8pPr marL="3200320" indent="0">
              <a:buNone/>
              <a:defRPr sz="2025"/>
            </a:lvl8pPr>
            <a:lvl9pPr marL="3657509" indent="0">
              <a:buNone/>
              <a:defRPr sz="2025"/>
            </a:lvl9pPr>
          </a:lstStyle>
          <a:p>
            <a:r>
              <a:rPr lang="en-US" dirty="0" smtClean="0"/>
              <a:t>Click icon to add picture</a:t>
            </a:r>
            <a:endParaRPr lang="en-US" dirty="0"/>
          </a:p>
        </p:txBody>
      </p:sp>
      <p:sp>
        <p:nvSpPr>
          <p:cNvPr id="4" name="Text Placeholder 3"/>
          <p:cNvSpPr>
            <a:spLocks noGrp="1"/>
          </p:cNvSpPr>
          <p:nvPr>
            <p:ph type="body" sz="half" idx="2"/>
          </p:nvPr>
        </p:nvSpPr>
        <p:spPr>
          <a:xfrm>
            <a:off x="2209800" y="4330313"/>
            <a:ext cx="5486400" cy="298847"/>
          </a:xfrm>
          <a:prstGeom prst="rect">
            <a:avLst/>
          </a:prstGeom>
        </p:spPr>
        <p:txBody>
          <a:bodyPr/>
          <a:lstStyle>
            <a:lvl1pPr marL="0" indent="0">
              <a:buNone/>
              <a:defRPr sz="1425"/>
            </a:lvl1pPr>
            <a:lvl2pPr marL="457189" indent="0">
              <a:buNone/>
              <a:defRPr sz="1200"/>
            </a:lvl2pPr>
            <a:lvl3pPr marL="914378" indent="0">
              <a:buNone/>
              <a:defRPr sz="975"/>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6" name="Slide Number Placeholder 3"/>
          <p:cNvSpPr>
            <a:spLocks noGrp="1"/>
          </p:cNvSpPr>
          <p:nvPr>
            <p:ph type="sldNum" sz="quarter" idx="10"/>
          </p:nvPr>
        </p:nvSpPr>
        <p:spPr>
          <a:xfrm>
            <a:off x="6934200" y="4811723"/>
            <a:ext cx="2133600" cy="274637"/>
          </a:xfrm>
          <a:prstGeom prst="rect">
            <a:avLst/>
          </a:prstGeom>
        </p:spPr>
        <p:txBody>
          <a:bodyPr/>
          <a:lstStyle/>
          <a:p>
            <a:fld id="{246E4F03-9AE7-4954-8E54-3B5137041FE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8531302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82"/>
            <a:ext cx="2133600" cy="273844"/>
          </a:xfrm>
          <a:prstGeom prst="rect">
            <a:avLst/>
          </a:prstGeom>
        </p:spPr>
        <p:txBody>
          <a:bodyPr lIns="121917" tIns="60958" rIns="121917" bIns="60958"/>
          <a:lstStyle/>
          <a:p>
            <a:pPr defTabSz="914378"/>
            <a:fld id="{D7D0FAC3-FC39-4FD6-8C04-249D5E6FCAE6}" type="datetimeFigureOut">
              <a:rPr lang="en-US" smtClean="0">
                <a:solidFill>
                  <a:prstClr val="black"/>
                </a:solidFill>
              </a:rPr>
              <a:pPr defTabSz="914378"/>
              <a:t>6/15/2020</a:t>
            </a:fld>
            <a:endParaRPr lang="en-US">
              <a:solidFill>
                <a:prstClr val="black"/>
              </a:solidFill>
            </a:endParaRPr>
          </a:p>
        </p:txBody>
      </p:sp>
      <p:sp>
        <p:nvSpPr>
          <p:cNvPr id="3" name="Footer Placeholder 2"/>
          <p:cNvSpPr>
            <a:spLocks noGrp="1"/>
          </p:cNvSpPr>
          <p:nvPr>
            <p:ph type="ftr" sz="quarter" idx="11"/>
          </p:nvPr>
        </p:nvSpPr>
        <p:spPr>
          <a:xfrm>
            <a:off x="3124200" y="4767282"/>
            <a:ext cx="2895600" cy="273844"/>
          </a:xfrm>
          <a:prstGeom prst="rect">
            <a:avLst/>
          </a:prstGeom>
        </p:spPr>
        <p:txBody>
          <a:bodyPr lIns="121917" tIns="60958" rIns="121917" bIns="60958"/>
          <a:lstStyle/>
          <a:p>
            <a:pPr defTabSz="914378"/>
            <a:endParaRPr lang="en-US">
              <a:solidFill>
                <a:prstClr val="black"/>
              </a:solidFill>
            </a:endParaRPr>
          </a:p>
        </p:txBody>
      </p:sp>
      <p:sp>
        <p:nvSpPr>
          <p:cNvPr id="4" name="Slide Number Placeholder 3"/>
          <p:cNvSpPr>
            <a:spLocks noGrp="1"/>
          </p:cNvSpPr>
          <p:nvPr>
            <p:ph type="sldNum" sz="quarter" idx="12"/>
          </p:nvPr>
        </p:nvSpPr>
        <p:spPr/>
        <p:txBody>
          <a:bodyPr/>
          <a:lstStyle/>
          <a:p>
            <a:fld id="{5E5A84DA-2C8D-470C-8AF4-BD3BF4754D3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992815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
        <p:nvSpPr>
          <p:cNvPr id="6" name="Title 1"/>
          <p:cNvSpPr>
            <a:spLocks noGrp="1"/>
          </p:cNvSpPr>
          <p:nvPr>
            <p:ph type="ctrTitle"/>
          </p:nvPr>
        </p:nvSpPr>
        <p:spPr>
          <a:xfrm>
            <a:off x="990600" y="3140873"/>
            <a:ext cx="7772400" cy="802479"/>
          </a:xfrm>
        </p:spPr>
        <p:txBody>
          <a:bodyPr/>
          <a:lstStyle>
            <a:lvl1pPr algn="r">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2362200" y="3867150"/>
            <a:ext cx="6400800" cy="609600"/>
          </a:xfrm>
        </p:spPr>
        <p:txBody>
          <a:bodyPr/>
          <a:lstStyle>
            <a:lvl1pPr marL="0" indent="0" algn="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992000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rizontal Divi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itle Placeholder 1"/>
          <p:cNvSpPr>
            <a:spLocks noGrp="1"/>
          </p:cNvSpPr>
          <p:nvPr>
            <p:ph type="title" hasCustomPrompt="1"/>
          </p:nvPr>
        </p:nvSpPr>
        <p:spPr>
          <a:xfrm>
            <a:off x="457200" y="1047750"/>
            <a:ext cx="82296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238229720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ivider: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62550"/>
          </a:xfrm>
          <a:prstGeom prst="rect">
            <a:avLst/>
          </a:prstGeom>
        </p:spPr>
      </p:pic>
      <p:sp>
        <p:nvSpPr>
          <p:cNvPr id="6" name="Title Placeholder 1"/>
          <p:cNvSpPr>
            <a:spLocks noGrp="1"/>
          </p:cNvSpPr>
          <p:nvPr>
            <p:ph type="title" hasCustomPrompt="1"/>
          </p:nvPr>
        </p:nvSpPr>
        <p:spPr>
          <a:xfrm>
            <a:off x="0" y="1733550"/>
            <a:ext cx="9144000" cy="1924050"/>
          </a:xfrm>
          <a:prstGeom prst="rect">
            <a:avLst/>
          </a:prstGeom>
        </p:spPr>
        <p:txBody>
          <a:bodyPr vert="horz" lIns="121917" tIns="60958" rIns="121917" bIns="60958" rtlCol="0" anchor="ctr">
            <a:normAutofit/>
          </a:bodyPr>
          <a:lstStyle>
            <a:lvl1pPr>
              <a:defRPr/>
            </a:lvl1pPr>
          </a:lstStyle>
          <a:p>
            <a:r>
              <a:rPr lang="en-US" dirty="0" smtClean="0"/>
              <a:t>Click to edit divider</a:t>
            </a:r>
            <a:endParaRPr lang="en-US" dirty="0"/>
          </a:p>
        </p:txBody>
      </p:sp>
    </p:spTree>
    <p:extLst>
      <p:ext uri="{BB962C8B-B14F-4D97-AF65-F5344CB8AC3E}">
        <p14:creationId xmlns:p14="http://schemas.microsoft.com/office/powerpoint/2010/main" val="8973090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9903DF7-2527-4C3C-BF26-DA9ACCF65C83}" type="datetimeFigureOut">
              <a:rPr lang="en-CA" smtClean="0"/>
              <a:t>2020-06-15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FF9F6CF-056C-495D-A917-DFD2EA697128}" type="slidenum">
              <a:rPr lang="en-CA" smtClean="0"/>
              <a:t>‹#›</a:t>
            </a:fld>
            <a:endParaRPr lang="en-CA"/>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519757"/>
            <a:ext cx="9121140" cy="1623758"/>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5054" y="4143927"/>
            <a:ext cx="1371599" cy="492539"/>
          </a:xfrm>
          <a:prstGeom prst="rect">
            <a:avLst/>
          </a:prstGeom>
        </p:spPr>
      </p:pic>
    </p:spTree>
    <p:extLst>
      <p:ext uri="{BB962C8B-B14F-4D97-AF65-F5344CB8AC3E}">
        <p14:creationId xmlns:p14="http://schemas.microsoft.com/office/powerpoint/2010/main" val="31063597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459581"/>
            <a:ext cx="5486400" cy="3086100"/>
          </a:xfrm>
        </p:spPr>
        <p:txBody>
          <a:bodyPr/>
          <a:lstStyle>
            <a:lvl1pPr marL="0" indent="0">
              <a:buNone/>
              <a:defRPr sz="3225"/>
            </a:lvl1pPr>
            <a:lvl2pPr marL="457189" indent="0">
              <a:buNone/>
              <a:defRPr sz="2775"/>
            </a:lvl2pPr>
            <a:lvl3pPr marL="914378" indent="0">
              <a:buNone/>
              <a:defRPr sz="2400"/>
            </a:lvl3pPr>
            <a:lvl4pPr marL="1371566" indent="0">
              <a:buNone/>
              <a:defRPr sz="2025"/>
            </a:lvl4pPr>
            <a:lvl5pPr marL="1828754" indent="0">
              <a:buNone/>
              <a:defRPr sz="2025"/>
            </a:lvl5pPr>
            <a:lvl6pPr marL="2285943" indent="0">
              <a:buNone/>
              <a:defRPr sz="2025"/>
            </a:lvl6pPr>
            <a:lvl7pPr marL="2743132" indent="0">
              <a:buNone/>
              <a:defRPr sz="2025"/>
            </a:lvl7pPr>
            <a:lvl8pPr marL="3200320" indent="0">
              <a:buNone/>
              <a:defRPr sz="2025"/>
            </a:lvl8pPr>
            <a:lvl9pPr marL="3657509" indent="0">
              <a:buNone/>
              <a:defRPr sz="2025"/>
            </a:lvl9pPr>
          </a:lstStyle>
          <a:p>
            <a:r>
              <a:rPr lang="en-US" smtClean="0"/>
              <a:t>Click icon to add picture</a:t>
            </a:r>
            <a:endParaRPr lang="en-US"/>
          </a:p>
        </p:txBody>
      </p:sp>
      <p:sp>
        <p:nvSpPr>
          <p:cNvPr id="4" name="Text Placeholder 3"/>
          <p:cNvSpPr>
            <a:spLocks noGrp="1"/>
          </p:cNvSpPr>
          <p:nvPr>
            <p:ph type="body" sz="half" idx="2"/>
          </p:nvPr>
        </p:nvSpPr>
        <p:spPr>
          <a:xfrm>
            <a:off x="1792288" y="3568313"/>
            <a:ext cx="5486400" cy="298847"/>
          </a:xfrm>
        </p:spPr>
        <p:txBody>
          <a:bodyPr/>
          <a:lstStyle>
            <a:lvl1pPr marL="0" indent="0">
              <a:buNone/>
              <a:defRPr sz="1425"/>
            </a:lvl1pPr>
            <a:lvl2pPr marL="457189" indent="0">
              <a:buNone/>
              <a:defRPr sz="1200"/>
            </a:lvl2pPr>
            <a:lvl3pPr marL="914378" indent="0">
              <a:buNone/>
              <a:defRPr sz="975"/>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
        <p:nvSpPr>
          <p:cNvPr id="6" name="Slide Number Placeholder 3"/>
          <p:cNvSpPr>
            <a:spLocks noGrp="1"/>
          </p:cNvSpPr>
          <p:nvPr>
            <p:ph type="sldNum" sz="quarter" idx="10"/>
          </p:nvPr>
        </p:nvSpPr>
        <p:spPr>
          <a:xfrm>
            <a:off x="6934200" y="4811723"/>
            <a:ext cx="2133600" cy="274637"/>
          </a:xfrm>
        </p:spPr>
        <p:txBody>
          <a:bodyPr/>
          <a:lstStyle/>
          <a:p>
            <a:fld id="{246E4F03-9AE7-4954-8E54-3B5137041FEA}"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5070173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endParaRPr lang="en-CA"/>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CA" dirty="0"/>
          </a:p>
        </p:txBody>
      </p:sp>
    </p:spTree>
    <p:extLst>
      <p:ext uri="{BB962C8B-B14F-4D97-AF65-F5344CB8AC3E}">
        <p14:creationId xmlns:p14="http://schemas.microsoft.com/office/powerpoint/2010/main" val="36777280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6923112" cy="857250"/>
          </a:xfrm>
          <a:prstGeom prst="rect">
            <a:avLst/>
          </a:prstGeom>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628494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83152" cy="857250"/>
          </a:xfrm>
          <a:prstGeom prst="rect">
            <a:avLst/>
          </a:prstGeom>
        </p:spPr>
        <p:txBody>
          <a:bodyPr/>
          <a:lstStyle/>
          <a:p>
            <a:r>
              <a:rPr lang="en-US" dirty="0"/>
              <a:t>Click to edit Master title style</a:t>
            </a:r>
            <a:endParaRPr lang="en-CA" dirty="0"/>
          </a:p>
        </p:txBody>
      </p:sp>
    </p:spTree>
    <p:extLst>
      <p:ext uri="{BB962C8B-B14F-4D97-AF65-F5344CB8AC3E}">
        <p14:creationId xmlns:p14="http://schemas.microsoft.com/office/powerpoint/2010/main" val="28081026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7" y="-483734"/>
            <a:ext cx="9141767" cy="282624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379637"/>
            <a:ext cx="9144000" cy="3763864"/>
          </a:xfrm>
          <a:prstGeom prst="rect">
            <a:avLst/>
          </a:prstGeom>
        </p:spPr>
      </p:pic>
      <p:sp>
        <p:nvSpPr>
          <p:cNvPr id="2" name="Title 1"/>
          <p:cNvSpPr>
            <a:spLocks noGrp="1"/>
          </p:cNvSpPr>
          <p:nvPr>
            <p:ph type="ctrTitle" hasCustomPrompt="1"/>
          </p:nvPr>
        </p:nvSpPr>
        <p:spPr>
          <a:xfrm>
            <a:off x="685801" y="3202810"/>
            <a:ext cx="7772401" cy="880580"/>
          </a:xfrm>
        </p:spPr>
        <p:txBody>
          <a:bodyPr anchor="b">
            <a:normAutofit/>
          </a:bodyPr>
          <a:lstStyle>
            <a:lvl1pPr algn="l">
              <a:defRPr sz="3000">
                <a:solidFill>
                  <a:schemeClr val="bg1"/>
                </a:solidFill>
              </a:defRPr>
            </a:lvl1pPr>
          </a:lstStyle>
          <a:p>
            <a:r>
              <a:rPr lang="en-CA" noProof="0" dirty="0" smtClean="0"/>
              <a:t>Click to edit Master </a:t>
            </a:r>
            <a:br>
              <a:rPr lang="en-CA" noProof="0" dirty="0" smtClean="0"/>
            </a:br>
            <a:r>
              <a:rPr lang="en-CA" noProof="0" dirty="0" smtClean="0"/>
              <a:t>title style</a:t>
            </a:r>
            <a:endParaRPr lang="en-CA" noProof="0" dirty="0"/>
          </a:p>
        </p:txBody>
      </p:sp>
      <p:sp>
        <p:nvSpPr>
          <p:cNvPr id="3" name="Subtitle 2"/>
          <p:cNvSpPr>
            <a:spLocks noGrp="1"/>
          </p:cNvSpPr>
          <p:nvPr>
            <p:ph type="subTitle" idx="1"/>
          </p:nvPr>
        </p:nvSpPr>
        <p:spPr>
          <a:xfrm>
            <a:off x="685801" y="4188303"/>
            <a:ext cx="6858001" cy="298192"/>
          </a:xfrm>
        </p:spPr>
        <p:txBody>
          <a:bodyPr/>
          <a:lstStyle>
            <a:lvl1pPr marL="0" indent="0" algn="l">
              <a:buNone/>
              <a:defRPr sz="1736" b="0" i="1">
                <a:solidFill>
                  <a:srgbClr val="F2A900"/>
                </a:solidFill>
                <a:latin typeface="Montserrat Medium" charset="0"/>
                <a:ea typeface="Montserrat Medium" charset="0"/>
                <a:cs typeface="Montserrat Medium" charset="0"/>
              </a:defRPr>
            </a:lvl1pPr>
            <a:lvl2pPr marL="330761" indent="0" algn="ctr">
              <a:buNone/>
              <a:defRPr sz="1447"/>
            </a:lvl2pPr>
            <a:lvl3pPr marL="661523" indent="0" algn="ctr">
              <a:buNone/>
              <a:defRPr sz="1302"/>
            </a:lvl3pPr>
            <a:lvl4pPr marL="992284" indent="0" algn="ctr">
              <a:buNone/>
              <a:defRPr sz="1157"/>
            </a:lvl4pPr>
            <a:lvl5pPr marL="1323045" indent="0" algn="ctr">
              <a:buNone/>
              <a:defRPr sz="1157"/>
            </a:lvl5pPr>
            <a:lvl6pPr marL="1653807" indent="0" algn="ctr">
              <a:buNone/>
              <a:defRPr sz="1157"/>
            </a:lvl6pPr>
            <a:lvl7pPr marL="1984568" indent="0" algn="ctr">
              <a:buNone/>
              <a:defRPr sz="1157"/>
            </a:lvl7pPr>
            <a:lvl8pPr marL="2315330" indent="0" algn="ctr">
              <a:buNone/>
              <a:defRPr sz="1157"/>
            </a:lvl8pPr>
            <a:lvl9pPr marL="2646091" indent="0" algn="ctr">
              <a:buNone/>
              <a:defRPr sz="1157"/>
            </a:lvl9pPr>
          </a:lstStyle>
          <a:p>
            <a:r>
              <a:rPr lang="en-CA" noProof="0" dirty="0" smtClean="0"/>
              <a:t>Click to edit Master subtitle style</a:t>
            </a:r>
            <a:endParaRPr lang="en-CA" noProof="0" dirty="0"/>
          </a:p>
        </p:txBody>
      </p:sp>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54632" y="201682"/>
            <a:ext cx="1371599" cy="492539"/>
          </a:xfrm>
          <a:prstGeom prst="rect">
            <a:avLst/>
          </a:prstGeom>
        </p:spPr>
      </p:pic>
    </p:spTree>
    <p:custDataLst>
      <p:tags r:id="rId1"/>
    </p:custDataLst>
    <p:extLst>
      <p:ext uri="{BB962C8B-B14F-4D97-AF65-F5344CB8AC3E}">
        <p14:creationId xmlns:p14="http://schemas.microsoft.com/office/powerpoint/2010/main" val="40953712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519742"/>
            <a:ext cx="9121140" cy="1623758"/>
          </a:xfrm>
          <a:prstGeom prst="rect">
            <a:avLst/>
          </a:prstGeom>
        </p:spPr>
      </p:pic>
      <p:sp>
        <p:nvSpPr>
          <p:cNvPr id="2" name="Title 1"/>
          <p:cNvSpPr>
            <a:spLocks noGrp="1"/>
          </p:cNvSpPr>
          <p:nvPr>
            <p:ph type="title"/>
          </p:nvPr>
        </p:nvSpPr>
        <p:spPr>
          <a:xfrm>
            <a:off x="428626" y="770373"/>
            <a:ext cx="8235722" cy="464306"/>
          </a:xfrm>
        </p:spPr>
        <p:txBody>
          <a:bodyPr>
            <a:normAutofit/>
          </a:bodyPr>
          <a:lstStyle>
            <a:lvl1pPr>
              <a:defRPr sz="2400" b="1" i="0">
                <a:solidFill>
                  <a:srgbClr val="DC4405"/>
                </a:solidFill>
                <a:latin typeface="Montserrat" charset="0"/>
                <a:ea typeface="Montserrat" charset="0"/>
                <a:cs typeface="Montserrat" charset="0"/>
              </a:defRPr>
            </a:lvl1pPr>
          </a:lstStyle>
          <a:p>
            <a:r>
              <a:rPr lang="en-CA" noProof="0" dirty="0" smtClean="0"/>
              <a:t>Click to edit Master title style</a:t>
            </a:r>
            <a:endParaRPr lang="en-CA" noProof="0" dirty="0"/>
          </a:p>
        </p:txBody>
      </p:sp>
      <p:sp>
        <p:nvSpPr>
          <p:cNvPr id="3" name="Content Placeholder 2"/>
          <p:cNvSpPr>
            <a:spLocks noGrp="1"/>
          </p:cNvSpPr>
          <p:nvPr>
            <p:ph idx="1" hasCustomPrompt="1"/>
          </p:nvPr>
        </p:nvSpPr>
        <p:spPr>
          <a:xfrm>
            <a:off x="765403" y="1369219"/>
            <a:ext cx="7898946" cy="2284892"/>
          </a:xfrm>
        </p:spPr>
        <p:txBody>
          <a:bodyPr>
            <a:normAutofit/>
          </a:bodyPr>
          <a:lstStyle>
            <a:lvl1pPr marL="214313" indent="-214313">
              <a:spcBef>
                <a:spcPts val="1050"/>
              </a:spcBef>
              <a:buFont typeface="Arial" panose="020B0604020202020204" pitchFamily="34" charset="0"/>
              <a:buChar char="•"/>
              <a:defRPr sz="1350" baseline="0">
                <a:latin typeface="Nunito Sans" panose="00000500000000000000" pitchFamily="2" charset="0"/>
              </a:defRPr>
            </a:lvl1pPr>
          </a:lstStyle>
          <a:p>
            <a:pPr>
              <a:spcBef>
                <a:spcPts val="1400"/>
              </a:spcBef>
            </a:pPr>
            <a:r>
              <a:rPr lang="en-CA" noProof="0" dirty="0" smtClean="0">
                <a:latin typeface="Nunito Sans Light" charset="0"/>
                <a:ea typeface="Nunito Sans Light" charset="0"/>
                <a:cs typeface="Nunito Sans Light" charset="0"/>
              </a:rPr>
              <a:t>Sit </a:t>
            </a:r>
            <a:r>
              <a:rPr lang="en-CA" noProof="0" dirty="0" err="1" smtClean="0">
                <a:latin typeface="Nunito Sans Light" charset="0"/>
                <a:ea typeface="Nunito Sans Light" charset="0"/>
                <a:cs typeface="Nunito Sans Light" charset="0"/>
              </a:rPr>
              <a:t>voluptatem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accusantium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doloremque</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laudantium</a:t>
            </a:r>
            <a:endParaRPr lang="en-CA" noProof="0" dirty="0" smtClean="0">
              <a:latin typeface="Nunito Sans Light" charset="0"/>
              <a:ea typeface="Nunito Sans Light" charset="0"/>
              <a:cs typeface="Nunito Sans Light" charset="0"/>
            </a:endParaRPr>
          </a:p>
          <a:p>
            <a:pPr>
              <a:spcBef>
                <a:spcPts val="1400"/>
              </a:spcBef>
            </a:pPr>
            <a:r>
              <a:rPr lang="en-CA" noProof="0" dirty="0" err="1" smtClean="0">
                <a:latin typeface="Nunito Sans Light" charset="0"/>
                <a:ea typeface="Nunito Sans Light" charset="0"/>
                <a:cs typeface="Nunito Sans Light" charset="0"/>
              </a:rPr>
              <a:t>Totam</a:t>
            </a:r>
            <a:r>
              <a:rPr lang="en-CA" noProof="0" dirty="0" smtClean="0">
                <a:latin typeface="Nunito Sans Light" charset="0"/>
                <a:ea typeface="Nunito Sans Light" charset="0"/>
                <a:cs typeface="Nunito Sans Light" charset="0"/>
              </a:rPr>
              <a:t> rem </a:t>
            </a:r>
            <a:r>
              <a:rPr lang="en-CA" noProof="0" dirty="0" err="1" smtClean="0">
                <a:latin typeface="Nunito Sans Light" charset="0"/>
                <a:ea typeface="Nunito Sans Light" charset="0"/>
                <a:cs typeface="Nunito Sans Light" charset="0"/>
              </a:rPr>
              <a:t>aperiam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eaque</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ipsa</a:t>
            </a:r>
            <a:r>
              <a:rPr lang="en-CA" noProof="0" dirty="0" smtClean="0">
                <a:latin typeface="Nunito Sans Light" charset="0"/>
                <a:ea typeface="Nunito Sans Light" charset="0"/>
                <a:cs typeface="Nunito Sans Light" charset="0"/>
              </a:rPr>
              <a:t> quae ab </a:t>
            </a:r>
            <a:r>
              <a:rPr lang="en-CA" noProof="0" dirty="0" err="1" smtClean="0">
                <a:latin typeface="Nunito Sans Light" charset="0"/>
                <a:ea typeface="Nunito Sans Light" charset="0"/>
                <a:cs typeface="Nunito Sans Light" charset="0"/>
              </a:rPr>
              <a:t>illo</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inventore</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veritatis</a:t>
            </a:r>
            <a:r>
              <a:rPr lang="en-CA" noProof="0" dirty="0" smtClean="0">
                <a:latin typeface="Nunito Sans Light" charset="0"/>
                <a:ea typeface="Nunito Sans Light" charset="0"/>
                <a:cs typeface="Nunito Sans Light" charset="0"/>
              </a:rPr>
              <a:t> et quasi </a:t>
            </a:r>
            <a:r>
              <a:rPr lang="en-CA" noProof="0" dirty="0" err="1" smtClean="0">
                <a:latin typeface="Nunito Sans Light" charset="0"/>
                <a:ea typeface="Nunito Sans Light" charset="0"/>
                <a:cs typeface="Nunito Sans Light" charset="0"/>
              </a:rPr>
              <a:t>architecto</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beatae</a:t>
            </a:r>
            <a:r>
              <a:rPr lang="en-CA" noProof="0" dirty="0" smtClean="0">
                <a:latin typeface="Nunito Sans Light" charset="0"/>
                <a:ea typeface="Nunito Sans Light" charset="0"/>
                <a:cs typeface="Nunito Sans Light" charset="0"/>
              </a:rPr>
              <a:t> vitae dicta </a:t>
            </a:r>
            <a:r>
              <a:rPr lang="en-CA" noProof="0" dirty="0" err="1" smtClean="0">
                <a:latin typeface="Nunito Sans Light" charset="0"/>
                <a:ea typeface="Nunito Sans Light" charset="0"/>
                <a:cs typeface="Nunito Sans Light" charset="0"/>
              </a:rPr>
              <a:t>sunt</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explicabo</a:t>
            </a:r>
            <a:r>
              <a:rPr lang="en-CA" noProof="0" dirty="0" smtClean="0">
                <a:latin typeface="Nunito Sans Light" charset="0"/>
                <a:ea typeface="Nunito Sans Light" charset="0"/>
                <a:cs typeface="Nunito Sans Light" charset="0"/>
              </a:rPr>
              <a:t>. </a:t>
            </a:r>
          </a:p>
          <a:p>
            <a:pPr>
              <a:spcBef>
                <a:spcPts val="1400"/>
              </a:spcBef>
            </a:pPr>
            <a:r>
              <a:rPr lang="en-CA" noProof="0" dirty="0" smtClean="0">
                <a:latin typeface="Nunito Sans Light" charset="0"/>
                <a:ea typeface="Nunito Sans Light" charset="0"/>
                <a:cs typeface="Nunito Sans Light" charset="0"/>
              </a:rPr>
              <a:t>Nemo </a:t>
            </a:r>
            <a:r>
              <a:rPr lang="en-CA" noProof="0" dirty="0" err="1" smtClean="0">
                <a:latin typeface="Nunito Sans Light" charset="0"/>
                <a:ea typeface="Nunito Sans Light" charset="0"/>
                <a:cs typeface="Nunito Sans Light" charset="0"/>
              </a:rPr>
              <a:t>enim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ipsam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voluptatem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quia</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voluptas</a:t>
            </a:r>
            <a:r>
              <a:rPr lang="en-CA" noProof="0" dirty="0" smtClean="0">
                <a:latin typeface="Nunito Sans Light" charset="0"/>
                <a:ea typeface="Nunito Sans Light" charset="0"/>
                <a:cs typeface="Nunito Sans Light" charset="0"/>
              </a:rPr>
              <a:t> sit </a:t>
            </a:r>
            <a:r>
              <a:rPr lang="en-CA" noProof="0" dirty="0" err="1" smtClean="0">
                <a:latin typeface="Nunito Sans Light" charset="0"/>
                <a:ea typeface="Nunito Sans Light" charset="0"/>
                <a:cs typeface="Nunito Sans Light" charset="0"/>
              </a:rPr>
              <a:t>aspernatur</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aut</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odit</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aut</a:t>
            </a:r>
            <a:r>
              <a:rPr lang="en-CA" noProof="0" dirty="0" smtClean="0">
                <a:latin typeface="Nunito Sans Light" charset="0"/>
                <a:ea typeface="Nunito Sans Light" charset="0"/>
                <a:cs typeface="Nunito Sans Light" charset="0"/>
              </a:rPr>
              <a:t> fugit, </a:t>
            </a:r>
            <a:r>
              <a:rPr lang="en-CA" noProof="0" dirty="0" err="1" smtClean="0">
                <a:latin typeface="Nunito Sans Light" charset="0"/>
                <a:ea typeface="Nunito Sans Light" charset="0"/>
                <a:cs typeface="Nunito Sans Light" charset="0"/>
              </a:rPr>
              <a:t>sed</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quia</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consequuntur</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magni</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dolores</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eos</a:t>
            </a:r>
            <a:r>
              <a:rPr lang="en-CA" noProof="0" dirty="0" smtClean="0">
                <a:latin typeface="Nunito Sans Light" charset="0"/>
                <a:ea typeface="Nunito Sans Light" charset="0"/>
                <a:cs typeface="Nunito Sans Light" charset="0"/>
              </a:rPr>
              <a:t> qui </a:t>
            </a:r>
            <a:r>
              <a:rPr lang="en-CA" noProof="0" dirty="0" err="1" smtClean="0">
                <a:latin typeface="Nunito Sans Light" charset="0"/>
                <a:ea typeface="Nunito Sans Light" charset="0"/>
                <a:cs typeface="Nunito Sans Light" charset="0"/>
              </a:rPr>
              <a:t>ratione</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voluptatem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sequi</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nesciunt</a:t>
            </a:r>
            <a:r>
              <a:rPr lang="en-CA" noProof="0" dirty="0" smtClean="0">
                <a:latin typeface="Nunito Sans Light" charset="0"/>
                <a:ea typeface="Nunito Sans Light" charset="0"/>
                <a:cs typeface="Nunito Sans Light" charset="0"/>
              </a:rPr>
              <a:t>. </a:t>
            </a:r>
          </a:p>
          <a:p>
            <a:pPr>
              <a:spcBef>
                <a:spcPts val="1400"/>
              </a:spcBef>
            </a:pPr>
            <a:r>
              <a:rPr lang="en-CA" noProof="0" dirty="0" err="1" smtClean="0">
                <a:latin typeface="Nunito Sans Light" charset="0"/>
                <a:ea typeface="Nunito Sans Light" charset="0"/>
                <a:cs typeface="Nunito Sans Light" charset="0"/>
              </a:rPr>
              <a:t>Neque</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porro</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quisquam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est</a:t>
            </a:r>
            <a:r>
              <a:rPr lang="en-CA" noProof="0" dirty="0" smtClean="0">
                <a:latin typeface="Nunito Sans Light" charset="0"/>
                <a:ea typeface="Nunito Sans Light" charset="0"/>
                <a:cs typeface="Nunito Sans Light" charset="0"/>
              </a:rPr>
              <a:t>, qui </a:t>
            </a:r>
            <a:r>
              <a:rPr lang="en-CA" noProof="0" dirty="0" err="1" smtClean="0">
                <a:latin typeface="Nunito Sans Light" charset="0"/>
                <a:ea typeface="Nunito Sans Light" charset="0"/>
                <a:cs typeface="Nunito Sans Light" charset="0"/>
              </a:rPr>
              <a:t>dolorem</a:t>
            </a:r>
            <a:r>
              <a:rPr lang="en-CA" noProof="0" dirty="0" smtClean="0">
                <a:latin typeface="Nunito Sans Light" charset="0"/>
                <a:ea typeface="Nunito Sans Light" charset="0"/>
                <a:cs typeface="Nunito Sans Light" charset="0"/>
              </a:rPr>
              <a:t> ipsum </a:t>
            </a:r>
            <a:r>
              <a:rPr lang="en-CA" noProof="0" dirty="0" err="1" smtClean="0">
                <a:latin typeface="Nunito Sans Light" charset="0"/>
                <a:ea typeface="Nunito Sans Light" charset="0"/>
                <a:cs typeface="Nunito Sans Light" charset="0"/>
              </a:rPr>
              <a:t>quia</a:t>
            </a:r>
            <a:r>
              <a:rPr lang="en-CA" noProof="0" dirty="0" smtClean="0">
                <a:latin typeface="Nunito Sans Light" charset="0"/>
                <a:ea typeface="Nunito Sans Light" charset="0"/>
                <a:cs typeface="Nunito Sans Light" charset="0"/>
              </a:rPr>
              <a:t> dolor sit </a:t>
            </a:r>
            <a:r>
              <a:rPr lang="en-CA" noProof="0" dirty="0" err="1" smtClean="0">
                <a:latin typeface="Nunito Sans Light" charset="0"/>
                <a:ea typeface="Nunito Sans Light" charset="0"/>
                <a:cs typeface="Nunito Sans Light" charset="0"/>
              </a:rPr>
              <a:t>amet</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consectetur</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adipisci</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velit</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sed</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quia</a:t>
            </a:r>
            <a:r>
              <a:rPr lang="en-CA" noProof="0" dirty="0" smtClean="0">
                <a:latin typeface="Nunito Sans Light" charset="0"/>
                <a:ea typeface="Nunito Sans Light" charset="0"/>
                <a:cs typeface="Nunito Sans Light" charset="0"/>
              </a:rPr>
              <a:t> non </a:t>
            </a:r>
            <a:r>
              <a:rPr lang="en-CA" noProof="0" dirty="0" err="1" smtClean="0">
                <a:latin typeface="Nunito Sans Light" charset="0"/>
                <a:ea typeface="Nunito Sans Light" charset="0"/>
                <a:cs typeface="Nunito Sans Light" charset="0"/>
              </a:rPr>
              <a:t>numquam</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eius</a:t>
            </a:r>
            <a:r>
              <a:rPr lang="en-CA" noProof="0" dirty="0" smtClean="0">
                <a:latin typeface="Nunito Sans Light" charset="0"/>
                <a:ea typeface="Nunito Sans Light" charset="0"/>
                <a:cs typeface="Nunito Sans Light" charset="0"/>
              </a:rPr>
              <a:t> </a:t>
            </a:r>
            <a:r>
              <a:rPr lang="en-CA" noProof="0" dirty="0" err="1" smtClean="0">
                <a:latin typeface="Nunito Sans Light" charset="0"/>
                <a:ea typeface="Nunito Sans Light" charset="0"/>
                <a:cs typeface="Nunito Sans Light" charset="0"/>
              </a:rPr>
              <a:t>modi</a:t>
            </a:r>
            <a:r>
              <a:rPr lang="en-CA" noProof="0" dirty="0" smtClean="0">
                <a:latin typeface="Nunito Sans Light" charset="0"/>
                <a:ea typeface="Nunito Sans Light" charset="0"/>
                <a:cs typeface="Nunito Sans Light" charset="0"/>
              </a:rPr>
              <a:t>.</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75042" y="4143916"/>
            <a:ext cx="1371599" cy="492539"/>
          </a:xfrm>
          <a:prstGeom prst="rect">
            <a:avLst/>
          </a:prstGeom>
        </p:spPr>
      </p:pic>
    </p:spTree>
    <p:custDataLst>
      <p:tags r:id="rId1"/>
    </p:custDataLst>
    <p:extLst>
      <p:ext uri="{BB962C8B-B14F-4D97-AF65-F5344CB8AC3E}">
        <p14:creationId xmlns:p14="http://schemas.microsoft.com/office/powerpoint/2010/main" val="41139504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33"/>
            <a:ext cx="9144000" cy="2183842"/>
          </a:xfrm>
          <a:prstGeom prst="rect">
            <a:avLst/>
          </a:prstGeom>
        </p:spPr>
      </p:pic>
      <p:sp>
        <p:nvSpPr>
          <p:cNvPr id="2" name="Title 1"/>
          <p:cNvSpPr>
            <a:spLocks noGrp="1"/>
          </p:cNvSpPr>
          <p:nvPr>
            <p:ph type="title"/>
          </p:nvPr>
        </p:nvSpPr>
        <p:spPr>
          <a:xfrm>
            <a:off x="623888" y="360926"/>
            <a:ext cx="7886700" cy="487164"/>
          </a:xfrm>
        </p:spPr>
        <p:txBody>
          <a:bodyPr anchor="b">
            <a:normAutofit/>
          </a:bodyPr>
          <a:lstStyle>
            <a:lvl1pPr>
              <a:defRPr sz="2550">
                <a:solidFill>
                  <a:srgbClr val="DC4405"/>
                </a:solidFill>
              </a:defRPr>
            </a:lvl1pPr>
          </a:lstStyle>
          <a:p>
            <a:r>
              <a:rPr lang="en-CA" noProof="0" dirty="0" smtClean="0"/>
              <a:t>Click to edit Master title style</a:t>
            </a:r>
            <a:endParaRPr lang="en-CA" noProof="0" dirty="0"/>
          </a:p>
        </p:txBody>
      </p:sp>
      <p:sp>
        <p:nvSpPr>
          <p:cNvPr id="3" name="Text Placeholder 2"/>
          <p:cNvSpPr>
            <a:spLocks noGrp="1"/>
          </p:cNvSpPr>
          <p:nvPr>
            <p:ph type="body" idx="1"/>
          </p:nvPr>
        </p:nvSpPr>
        <p:spPr>
          <a:xfrm>
            <a:off x="623888" y="1002538"/>
            <a:ext cx="7886700" cy="416180"/>
          </a:xfrm>
        </p:spPr>
        <p:txBody>
          <a:bodyPr>
            <a:normAutofit/>
          </a:bodyPr>
          <a:lstStyle>
            <a:lvl1pPr marL="0" indent="0">
              <a:buNone/>
              <a:defRPr sz="1650" b="0" i="1">
                <a:solidFill>
                  <a:schemeClr val="bg1"/>
                </a:solidFill>
                <a:latin typeface="Montserrat Medium" charset="0"/>
                <a:ea typeface="Montserrat Medium" charset="0"/>
                <a:cs typeface="Montserrat Medium" charset="0"/>
              </a:defRPr>
            </a:lvl1pPr>
            <a:lvl2pPr marL="330761" indent="0">
              <a:buNone/>
              <a:defRPr sz="1447">
                <a:solidFill>
                  <a:schemeClr val="tx1">
                    <a:tint val="75000"/>
                  </a:schemeClr>
                </a:solidFill>
              </a:defRPr>
            </a:lvl2pPr>
            <a:lvl3pPr marL="661523" indent="0">
              <a:buNone/>
              <a:defRPr sz="1302">
                <a:solidFill>
                  <a:schemeClr val="tx1">
                    <a:tint val="75000"/>
                  </a:schemeClr>
                </a:solidFill>
              </a:defRPr>
            </a:lvl3pPr>
            <a:lvl4pPr marL="992284" indent="0">
              <a:buNone/>
              <a:defRPr sz="1157">
                <a:solidFill>
                  <a:schemeClr val="tx1">
                    <a:tint val="75000"/>
                  </a:schemeClr>
                </a:solidFill>
              </a:defRPr>
            </a:lvl4pPr>
            <a:lvl5pPr marL="1323045" indent="0">
              <a:buNone/>
              <a:defRPr sz="1157">
                <a:solidFill>
                  <a:schemeClr val="tx1">
                    <a:tint val="75000"/>
                  </a:schemeClr>
                </a:solidFill>
              </a:defRPr>
            </a:lvl5pPr>
            <a:lvl6pPr marL="1653807" indent="0">
              <a:buNone/>
              <a:defRPr sz="1157">
                <a:solidFill>
                  <a:schemeClr val="tx1">
                    <a:tint val="75000"/>
                  </a:schemeClr>
                </a:solidFill>
              </a:defRPr>
            </a:lvl6pPr>
            <a:lvl7pPr marL="1984568" indent="0">
              <a:buNone/>
              <a:defRPr sz="1157">
                <a:solidFill>
                  <a:schemeClr val="tx1">
                    <a:tint val="75000"/>
                  </a:schemeClr>
                </a:solidFill>
              </a:defRPr>
            </a:lvl7pPr>
            <a:lvl8pPr marL="2315330" indent="0">
              <a:buNone/>
              <a:defRPr sz="1157">
                <a:solidFill>
                  <a:schemeClr val="tx1">
                    <a:tint val="75000"/>
                  </a:schemeClr>
                </a:solidFill>
              </a:defRPr>
            </a:lvl8pPr>
            <a:lvl9pPr marL="2646091" indent="0">
              <a:buNone/>
              <a:defRPr sz="1157">
                <a:solidFill>
                  <a:schemeClr val="tx1">
                    <a:tint val="75000"/>
                  </a:schemeClr>
                </a:solidFill>
              </a:defRPr>
            </a:lvl9pPr>
          </a:lstStyle>
          <a:p>
            <a:pPr lvl="0"/>
            <a:r>
              <a:rPr lang="en-CA" noProof="0" dirty="0" smtClean="0"/>
              <a:t>Edit Master text styles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19" y="2206181"/>
            <a:ext cx="8477482" cy="2394676"/>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519" y="2212416"/>
            <a:ext cx="8477482" cy="2394676"/>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3033" y="4263811"/>
            <a:ext cx="1097279" cy="431597"/>
          </a:xfrm>
          <a:prstGeom prst="rect">
            <a:avLst/>
          </a:prstGeom>
        </p:spPr>
      </p:pic>
    </p:spTree>
    <p:custDataLst>
      <p:tags r:id="rId1"/>
    </p:custDataLst>
    <p:extLst>
      <p:ext uri="{BB962C8B-B14F-4D97-AF65-F5344CB8AC3E}">
        <p14:creationId xmlns:p14="http://schemas.microsoft.com/office/powerpoint/2010/main" val="27209765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97"/>
            <a:ext cx="7772400" cy="1021556"/>
          </a:xfrm>
        </p:spPr>
        <p:txBody>
          <a:bodyPr anchor="t"/>
          <a:lstStyle>
            <a:lvl1pPr algn="l">
              <a:defRPr sz="3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903DF7-2527-4C3C-BF26-DA9ACCF65C83}" type="datetimeFigureOut">
              <a:rPr lang="en-CA" smtClean="0"/>
              <a:t>2020-06-15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FF9F6CF-056C-495D-A917-DFD2EA697128}" type="slidenum">
              <a:rPr lang="en-CA" smtClean="0"/>
              <a:t>‹#›</a:t>
            </a:fld>
            <a:endParaRPr lang="en-CA"/>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633"/>
            <a:ext cx="9144000" cy="218384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6519" y="2212431"/>
            <a:ext cx="8477482" cy="239467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3045" y="4263822"/>
            <a:ext cx="1097279" cy="431597"/>
          </a:xfrm>
          <a:prstGeom prst="rect">
            <a:avLst/>
          </a:prstGeom>
        </p:spPr>
      </p:pic>
    </p:spTree>
    <p:extLst>
      <p:ext uri="{BB962C8B-B14F-4D97-AF65-F5344CB8AC3E}">
        <p14:creationId xmlns:p14="http://schemas.microsoft.com/office/powerpoint/2010/main" val="271649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200155"/>
            <a:ext cx="54102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C9903DF7-2527-4C3C-BF26-DA9ACCF65C83}" type="datetimeFigureOut">
              <a:rPr lang="en-CA" smtClean="0"/>
              <a:t>2020-06-15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46E4F03-9AE7-4954-8E54-3B5137041FEA}"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065270"/>
            <a:ext cx="9144000" cy="1078230"/>
          </a:xfrm>
          <a:prstGeom prst="rect">
            <a:avLst/>
          </a:prstGeom>
        </p:spPr>
      </p:pic>
    </p:spTree>
    <p:extLst>
      <p:ext uri="{BB962C8B-B14F-4D97-AF65-F5344CB8AC3E}">
        <p14:creationId xmlns:p14="http://schemas.microsoft.com/office/powerpoint/2010/main" val="33024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51338"/>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56" y="1151338"/>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5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141464366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AC7D8-FA03-294F-AC05-99EB171A1300}" type="slidenum">
              <a:rPr lang="en-US" smtClean="0"/>
              <a:t>‹#›</a:t>
            </a:fld>
            <a:endParaRPr lang="en-US"/>
          </a:p>
        </p:txBody>
      </p:sp>
    </p:spTree>
    <p:extLst>
      <p:ext uri="{BB962C8B-B14F-4D97-AF65-F5344CB8AC3E}">
        <p14:creationId xmlns:p14="http://schemas.microsoft.com/office/powerpoint/2010/main" val="18037296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0FAC3-FC39-4FD6-8C04-249D5E6FCAE6}"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A84DA-2C8D-470C-8AF4-BD3BF4754D3F}" type="slidenum">
              <a:rPr lang="en-US" smtClean="0"/>
              <a:t>‹#›</a:t>
            </a:fld>
            <a:endParaRPr lang="en-US"/>
          </a:p>
        </p:txBody>
      </p:sp>
    </p:spTree>
    <p:extLst>
      <p:ext uri="{BB962C8B-B14F-4D97-AF65-F5344CB8AC3E}">
        <p14:creationId xmlns:p14="http://schemas.microsoft.com/office/powerpoint/2010/main" val="39006428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4.jpe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ags" Target="../tags/tag1.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pres_template_NRCAN_A_inside_f.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83823" y="69057"/>
            <a:ext cx="468669"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297C05-AC99-294D-B757-1B4E4231E772}" type="slidenum">
              <a:rPr lang="en-US" smtClean="0"/>
              <a:t>‹#›</a:t>
            </a:fld>
            <a:endParaRPr lang="en-US" dirty="0"/>
          </a:p>
        </p:txBody>
      </p:sp>
      <p:sp>
        <p:nvSpPr>
          <p:cNvPr id="8" name="TextBox 7"/>
          <p:cNvSpPr txBox="1"/>
          <p:nvPr userDrawn="1"/>
        </p:nvSpPr>
        <p:spPr>
          <a:xfrm>
            <a:off x="166224" y="4335566"/>
            <a:ext cx="4973432" cy="338554"/>
          </a:xfrm>
          <a:prstGeom prst="rect">
            <a:avLst/>
          </a:prstGeom>
          <a:noFill/>
        </p:spPr>
        <p:txBody>
          <a:bodyPr wrap="square" rtlCol="0">
            <a:spAutoFit/>
          </a:bodyPr>
          <a:lstStyle/>
          <a:p>
            <a:r>
              <a:rPr lang="fr-FR" sz="800" kern="1200" dirty="0" smtClean="0">
                <a:solidFill>
                  <a:schemeClr val="tx1"/>
                </a:solidFill>
                <a:effectLst/>
                <a:latin typeface="Arial"/>
                <a:ea typeface="+mn-ea"/>
                <a:cs typeface="Arial"/>
              </a:rPr>
              <a:t>© Sa Majesté la Reine du chef du Canada, représentée par le ministre des Ressources naturelles, 2017</a:t>
            </a:r>
            <a:endParaRPr lang="en-CA" sz="800" kern="1200" dirty="0" smtClean="0">
              <a:solidFill>
                <a:schemeClr val="tx1"/>
              </a:solidFill>
              <a:effectLst/>
              <a:latin typeface="Arial"/>
              <a:ea typeface="+mn-ea"/>
              <a:cs typeface="Arial"/>
            </a:endParaRPr>
          </a:p>
          <a:p>
            <a:endParaRPr lang="en-US" sz="800" dirty="0">
              <a:latin typeface="Arial"/>
              <a:cs typeface="Arial"/>
            </a:endParaRPr>
          </a:p>
        </p:txBody>
      </p:sp>
    </p:spTree>
    <p:extLst>
      <p:ext uri="{BB962C8B-B14F-4D97-AF65-F5344CB8AC3E}">
        <p14:creationId xmlns:p14="http://schemas.microsoft.com/office/powerpoint/2010/main" val="243152874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457200" rtl="0" eaLnBrk="1" latinLnBrk="0" hangingPunct="1">
        <a:spcBef>
          <a:spcPct val="0"/>
        </a:spcBef>
        <a:buNone/>
        <a:defRPr sz="4000" b="1" kern="1200">
          <a:solidFill>
            <a:schemeClr val="accent1">
              <a:lumMod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200155"/>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4767285"/>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85"/>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85"/>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7CAC7D8-FA03-294F-AC05-99EB171A1300}" type="slidenum">
              <a:rPr lang="en-US" smtClean="0"/>
              <a:t>‹#›</a:t>
            </a:fld>
            <a:endParaRPr lang="en-US"/>
          </a:p>
        </p:txBody>
      </p:sp>
    </p:spTree>
    <p:extLst>
      <p:ext uri="{BB962C8B-B14F-4D97-AF65-F5344CB8AC3E}">
        <p14:creationId xmlns:p14="http://schemas.microsoft.com/office/powerpoint/2010/main" val="30322768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200155"/>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4767285"/>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85"/>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85"/>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7CAC7D8-FA03-294F-AC05-99EB171A1300}" type="slidenum">
              <a:rPr lang="en-US" smtClean="0"/>
              <a:t>‹#›</a:t>
            </a:fld>
            <a:endParaRPr lang="en-US"/>
          </a:p>
        </p:txBody>
      </p:sp>
    </p:spTree>
    <p:extLst>
      <p:ext uri="{BB962C8B-B14F-4D97-AF65-F5344CB8AC3E}">
        <p14:creationId xmlns:p14="http://schemas.microsoft.com/office/powerpoint/2010/main" val="41563149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2438" y="0"/>
            <a:ext cx="9144000" cy="5143500"/>
          </a:xfrm>
          <a:prstGeom prst="rect">
            <a:avLst/>
          </a:prstGeom>
        </p:spPr>
      </p:pic>
      <p:sp>
        <p:nvSpPr>
          <p:cNvPr id="7" name="Title Placeholder 1"/>
          <p:cNvSpPr>
            <a:spLocks noGrp="1"/>
          </p:cNvSpPr>
          <p:nvPr>
            <p:ph type="title"/>
          </p:nvPr>
        </p:nvSpPr>
        <p:spPr>
          <a:xfrm>
            <a:off x="990600" y="1200151"/>
            <a:ext cx="8229600" cy="857250"/>
          </a:xfrm>
          <a:prstGeom prst="rect">
            <a:avLst/>
          </a:prstGeom>
        </p:spPr>
        <p:txBody>
          <a:bodyPr vert="horz" lIns="121917" tIns="60958" rIns="121917" bIns="60958" rtlCol="0" anchor="ctr">
            <a:normAutofit/>
          </a:bodyPr>
          <a:lstStyle/>
          <a:p>
            <a:r>
              <a:rPr lang="en-US" dirty="0" smtClean="0"/>
              <a:t>Click to edit Master title style</a:t>
            </a:r>
            <a:endParaRPr lang="en-US" dirty="0"/>
          </a:p>
        </p:txBody>
      </p:sp>
      <p:sp>
        <p:nvSpPr>
          <p:cNvPr id="8" name="Text Placeholder 2"/>
          <p:cNvSpPr>
            <a:spLocks noGrp="1"/>
          </p:cNvSpPr>
          <p:nvPr>
            <p:ph type="body" idx="1"/>
          </p:nvPr>
        </p:nvSpPr>
        <p:spPr>
          <a:xfrm>
            <a:off x="952195" y="2114561"/>
            <a:ext cx="8229600" cy="2743199"/>
          </a:xfrm>
          <a:prstGeom prst="rect">
            <a:avLst/>
          </a:prstGeom>
        </p:spPr>
        <p:txBody>
          <a:bodyPr vert="horz" lIns="121917" tIns="60958" rIns="121917" bIns="6095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a:spLocks noGrp="1"/>
          </p:cNvSpPr>
          <p:nvPr>
            <p:ph type="sldNum" sz="quarter" idx="4"/>
          </p:nvPr>
        </p:nvSpPr>
        <p:spPr>
          <a:xfrm>
            <a:off x="6934200" y="4811723"/>
            <a:ext cx="2133600" cy="274637"/>
          </a:xfrm>
          <a:prstGeom prst="rect">
            <a:avLst/>
          </a:prstGeom>
        </p:spPr>
        <p:txBody>
          <a:bodyPr vert="horz" lIns="121917" tIns="60958" rIns="121917" bIns="60958" rtlCol="0" anchor="ctr"/>
          <a:lstStyle>
            <a:lvl1pPr algn="r">
              <a:defRPr sz="1200">
                <a:solidFill>
                  <a:schemeClr val="tx1"/>
                </a:solidFill>
              </a:defRPr>
            </a:lvl1pPr>
          </a:lstStyle>
          <a:p>
            <a:pPr defTabSz="914378"/>
            <a:fld id="{246E4F03-9AE7-4954-8E54-3B5137041FEA}" type="slidenum">
              <a:rPr lang="en-US" smtClean="0">
                <a:solidFill>
                  <a:prstClr val="black"/>
                </a:solidFill>
              </a:rPr>
              <a:pPr defTabSz="914378"/>
              <a:t>‹#›</a:t>
            </a:fld>
            <a:endParaRPr lang="en-US" dirty="0">
              <a:solidFill>
                <a:prstClr val="black"/>
              </a:solidFill>
            </a:endParaRPr>
          </a:p>
        </p:txBody>
      </p:sp>
    </p:spTree>
    <p:extLst>
      <p:ext uri="{BB962C8B-B14F-4D97-AF65-F5344CB8AC3E}">
        <p14:creationId xmlns:p14="http://schemas.microsoft.com/office/powerpoint/2010/main" val="76121609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iming>
    <p:tnLst>
      <p:par>
        <p:cTn id="1" dur="indefinite" restart="never" nodeType="tmRoot"/>
      </p:par>
    </p:tnLst>
  </p:timing>
  <p:hf hdr="0"/>
  <p:txStyles>
    <p:titleStyle>
      <a:lvl1pPr algn="ctr" defTabSz="914378" rtl="0" eaLnBrk="1" latinLnBrk="0" hangingPunct="1">
        <a:spcBef>
          <a:spcPct val="0"/>
        </a:spcBef>
        <a:buNone/>
        <a:defRPr sz="4425"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3225" kern="120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775"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2618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 r="8662"/>
          <a:stretch/>
        </p:blipFill>
        <p:spPr bwMode="auto">
          <a:xfrm>
            <a:off x="-23336" y="4461960"/>
            <a:ext cx="9111691" cy="688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60" y="4387670"/>
            <a:ext cx="3212599" cy="860398"/>
          </a:xfrm>
          <a:prstGeom prst="rect">
            <a:avLst/>
          </a:prstGeom>
        </p:spPr>
      </p:pic>
    </p:spTree>
    <p:extLst>
      <p:ext uri="{BB962C8B-B14F-4D97-AF65-F5344CB8AC3E}">
        <p14:creationId xmlns:p14="http://schemas.microsoft.com/office/powerpoint/2010/main" val="43122878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770373"/>
            <a:ext cx="7886700" cy="464306"/>
          </a:xfrm>
          <a:prstGeom prst="rect">
            <a:avLst/>
          </a:prstGeom>
        </p:spPr>
        <p:txBody>
          <a:bodyPr vert="horz" lIns="91440" tIns="45720" rIns="91440" bIns="45720" rtlCol="0" anchor="ctr">
            <a:normAutofit/>
          </a:bodyPr>
          <a:lstStyle/>
          <a:p>
            <a:r>
              <a:rPr lang="en-CA" noProof="0" dirty="0" smtClean="0"/>
              <a:t>Click to edit Master title style</a:t>
            </a:r>
            <a:endParaRPr lang="en-CA" noProof="0"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en-CA" noProof="0" dirty="0" smtClean="0"/>
              <a:t>Edit Master text styles</a:t>
            </a:r>
          </a:p>
          <a:p>
            <a:pPr lvl="1"/>
            <a:r>
              <a:rPr lang="en-CA" noProof="0" dirty="0" smtClean="0"/>
              <a:t>Second level</a:t>
            </a:r>
          </a:p>
          <a:p>
            <a:pPr lvl="2"/>
            <a:r>
              <a:rPr lang="en-CA" noProof="0" dirty="0" smtClean="0"/>
              <a:t>Third level</a:t>
            </a:r>
          </a:p>
          <a:p>
            <a:pPr lvl="3"/>
            <a:r>
              <a:rPr lang="en-CA" noProof="0" dirty="0" smtClean="0"/>
              <a:t>Fourth level</a:t>
            </a:r>
          </a:p>
          <a:p>
            <a:pPr lvl="4"/>
            <a:r>
              <a:rPr lang="en-CA" noProof="0" dirty="0" smtClean="0"/>
              <a:t>Fifth level</a:t>
            </a:r>
            <a:endParaRPr lang="en-CA" noProof="0" dirty="0"/>
          </a:p>
        </p:txBody>
      </p:sp>
      <p:sp>
        <p:nvSpPr>
          <p:cNvPr id="4" name="Date Placeholder 3"/>
          <p:cNvSpPr>
            <a:spLocks noGrp="1"/>
          </p:cNvSpPr>
          <p:nvPr>
            <p:ph type="dt" sz="half" idx="2"/>
          </p:nvPr>
        </p:nvSpPr>
        <p:spPr>
          <a:xfrm>
            <a:off x="628650" y="4767266"/>
            <a:ext cx="2057400" cy="273844"/>
          </a:xfrm>
          <a:prstGeom prst="rect">
            <a:avLst/>
          </a:prstGeom>
        </p:spPr>
        <p:txBody>
          <a:bodyPr vert="horz" lIns="91440" tIns="45720" rIns="91440" bIns="45720" rtlCol="0" anchor="ctr"/>
          <a:lstStyle>
            <a:lvl1pPr algn="l">
              <a:defRPr sz="869">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1" y="4767266"/>
            <a:ext cx="3086100" cy="273844"/>
          </a:xfrm>
          <a:prstGeom prst="rect">
            <a:avLst/>
          </a:prstGeom>
        </p:spPr>
        <p:txBody>
          <a:bodyPr vert="horz" lIns="91440" tIns="45720" rIns="91440" bIns="45720" rtlCol="0" anchor="ctr"/>
          <a:lstStyle>
            <a:lvl1pPr algn="ctr">
              <a:defRPr sz="86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6"/>
            <a:ext cx="2057400" cy="273844"/>
          </a:xfrm>
          <a:prstGeom prst="rect">
            <a:avLst/>
          </a:prstGeom>
        </p:spPr>
        <p:txBody>
          <a:bodyPr vert="horz" lIns="91440" tIns="45720" rIns="91440" bIns="45720" rtlCol="0" anchor="ctr"/>
          <a:lstStyle>
            <a:lvl1pPr algn="r">
              <a:defRPr sz="869">
                <a:solidFill>
                  <a:schemeClr val="tx1">
                    <a:tint val="75000"/>
                  </a:schemeClr>
                </a:solidFill>
              </a:defRPr>
            </a:lvl1pPr>
          </a:lstStyle>
          <a:p>
            <a:fld id="{E7CAC7D8-FA03-294F-AC05-99EB171A1300}" type="slidenum">
              <a:rPr lang="en-US" smtClean="0"/>
              <a:t>‹#›</a:t>
            </a:fld>
            <a:endParaRPr lang="en-US"/>
          </a:p>
        </p:txBody>
      </p:sp>
    </p:spTree>
    <p:custDataLst>
      <p:tags r:id="rId5"/>
    </p:custDataLst>
    <p:extLst>
      <p:ext uri="{BB962C8B-B14F-4D97-AF65-F5344CB8AC3E}">
        <p14:creationId xmlns:p14="http://schemas.microsoft.com/office/powerpoint/2010/main" val="1113080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iming>
    <p:tnLst>
      <p:par>
        <p:cTn id="1" dur="indefinite" restart="never" nodeType="tmRoot"/>
      </p:par>
    </p:tnLst>
  </p:timing>
  <p:hf hdr="0" ftr="0" dt="0"/>
  <p:txStyles>
    <p:titleStyle>
      <a:lvl1pPr algn="l" defTabSz="661523" rtl="0" eaLnBrk="1" latinLnBrk="0" hangingPunct="1">
        <a:lnSpc>
          <a:spcPct val="90000"/>
        </a:lnSpc>
        <a:spcBef>
          <a:spcPct val="0"/>
        </a:spcBef>
        <a:buNone/>
        <a:defRPr sz="2700" b="1" i="0" kern="1200">
          <a:solidFill>
            <a:schemeClr val="tx1"/>
          </a:solidFill>
          <a:latin typeface="Montserrat" charset="0"/>
          <a:ea typeface="Montserrat" charset="0"/>
          <a:cs typeface="Montserrat" charset="0"/>
        </a:defRPr>
      </a:lvl1pPr>
    </p:titleStyle>
    <p:bodyStyle>
      <a:lvl1pPr marL="165381" indent="-165381" algn="l" defTabSz="661523" rtl="0" eaLnBrk="1" latinLnBrk="0" hangingPunct="1">
        <a:lnSpc>
          <a:spcPct val="90000"/>
        </a:lnSpc>
        <a:spcBef>
          <a:spcPts val="724"/>
        </a:spcBef>
        <a:buFont typeface="Arial" panose="020B0604020202020204" pitchFamily="34" charset="0"/>
        <a:buChar char="•"/>
        <a:defRPr sz="1350" kern="1200">
          <a:solidFill>
            <a:schemeClr val="tx1"/>
          </a:solidFill>
          <a:latin typeface="Nunito Sans" charset="0"/>
          <a:ea typeface="Nunito Sans" charset="0"/>
          <a:cs typeface="Nunito Sans" charset="0"/>
        </a:defRPr>
      </a:lvl1pPr>
      <a:lvl2pPr marL="496142" indent="-165381" algn="l" defTabSz="661523" rtl="0" eaLnBrk="1" latinLnBrk="0" hangingPunct="1">
        <a:lnSpc>
          <a:spcPct val="90000"/>
        </a:lnSpc>
        <a:spcBef>
          <a:spcPts val="362"/>
        </a:spcBef>
        <a:buFont typeface="Arial" panose="020B0604020202020204" pitchFamily="34" charset="0"/>
        <a:buChar char="•"/>
        <a:defRPr sz="1350" kern="1200">
          <a:solidFill>
            <a:schemeClr val="tx1"/>
          </a:solidFill>
          <a:latin typeface="Nunito Sans" charset="0"/>
          <a:ea typeface="Nunito Sans" charset="0"/>
          <a:cs typeface="Nunito Sans" charset="0"/>
        </a:defRPr>
      </a:lvl2pPr>
      <a:lvl3pPr marL="826904" indent="-165381" algn="l" defTabSz="661523" rtl="0" eaLnBrk="1" latinLnBrk="0" hangingPunct="1">
        <a:lnSpc>
          <a:spcPct val="90000"/>
        </a:lnSpc>
        <a:spcBef>
          <a:spcPts val="362"/>
        </a:spcBef>
        <a:buFont typeface="Arial" panose="020B0604020202020204" pitchFamily="34" charset="0"/>
        <a:buChar char="•"/>
        <a:defRPr sz="1350" kern="1200">
          <a:solidFill>
            <a:schemeClr val="tx1"/>
          </a:solidFill>
          <a:latin typeface="Nunito Sans" charset="0"/>
          <a:ea typeface="Nunito Sans" charset="0"/>
          <a:cs typeface="Nunito Sans" charset="0"/>
        </a:defRPr>
      </a:lvl3pPr>
      <a:lvl4pPr marL="1157665" indent="-165381" algn="l" defTabSz="661523" rtl="0" eaLnBrk="1" latinLnBrk="0" hangingPunct="1">
        <a:lnSpc>
          <a:spcPct val="90000"/>
        </a:lnSpc>
        <a:spcBef>
          <a:spcPts val="362"/>
        </a:spcBef>
        <a:buFont typeface="Arial" panose="020B0604020202020204" pitchFamily="34" charset="0"/>
        <a:buChar char="•"/>
        <a:defRPr sz="1350" kern="1200">
          <a:solidFill>
            <a:schemeClr val="tx1"/>
          </a:solidFill>
          <a:latin typeface="Nunito Sans" charset="0"/>
          <a:ea typeface="Nunito Sans" charset="0"/>
          <a:cs typeface="Nunito Sans" charset="0"/>
        </a:defRPr>
      </a:lvl4pPr>
      <a:lvl5pPr marL="1488426" indent="-165381" algn="l" defTabSz="661523" rtl="0" eaLnBrk="1" latinLnBrk="0" hangingPunct="1">
        <a:lnSpc>
          <a:spcPct val="90000"/>
        </a:lnSpc>
        <a:spcBef>
          <a:spcPts val="362"/>
        </a:spcBef>
        <a:buFont typeface="Arial" panose="020B0604020202020204" pitchFamily="34" charset="0"/>
        <a:buChar char="•"/>
        <a:defRPr sz="1350" kern="1200">
          <a:solidFill>
            <a:schemeClr val="tx1"/>
          </a:solidFill>
          <a:latin typeface="Nunito Sans" charset="0"/>
          <a:ea typeface="Nunito Sans" charset="0"/>
          <a:cs typeface="Nunito Sans" charset="0"/>
        </a:defRPr>
      </a:lvl5pPr>
      <a:lvl6pPr marL="1819187" indent="-165381" algn="l" defTabSz="661523"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6pPr>
      <a:lvl7pPr marL="2149949" indent="-165381" algn="l" defTabSz="661523"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7pPr>
      <a:lvl8pPr marL="2480710" indent="-165381" algn="l" defTabSz="661523"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8pPr>
      <a:lvl9pPr marL="2811472" indent="-165381" algn="l" defTabSz="661523" rtl="0" eaLnBrk="1" latinLnBrk="0" hangingPunct="1">
        <a:lnSpc>
          <a:spcPct val="90000"/>
        </a:lnSpc>
        <a:spcBef>
          <a:spcPts val="362"/>
        </a:spcBef>
        <a:buFont typeface="Arial" panose="020B0604020202020204" pitchFamily="34" charset="0"/>
        <a:buChar char="•"/>
        <a:defRPr sz="1302" kern="1200">
          <a:solidFill>
            <a:schemeClr val="tx1"/>
          </a:solidFill>
          <a:latin typeface="+mn-lt"/>
          <a:ea typeface="+mn-ea"/>
          <a:cs typeface="+mn-cs"/>
        </a:defRPr>
      </a:lvl9pPr>
    </p:bodyStyle>
    <p:otherStyle>
      <a:defPPr>
        <a:defRPr lang="en-US"/>
      </a:defPPr>
      <a:lvl1pPr marL="0" algn="l" defTabSz="661523" rtl="0" eaLnBrk="1" latinLnBrk="0" hangingPunct="1">
        <a:defRPr sz="1302" kern="1200">
          <a:solidFill>
            <a:schemeClr val="tx1"/>
          </a:solidFill>
          <a:latin typeface="+mn-lt"/>
          <a:ea typeface="+mn-ea"/>
          <a:cs typeface="+mn-cs"/>
        </a:defRPr>
      </a:lvl1pPr>
      <a:lvl2pPr marL="330761" algn="l" defTabSz="661523" rtl="0" eaLnBrk="1" latinLnBrk="0" hangingPunct="1">
        <a:defRPr sz="1302" kern="1200">
          <a:solidFill>
            <a:schemeClr val="tx1"/>
          </a:solidFill>
          <a:latin typeface="+mn-lt"/>
          <a:ea typeface="+mn-ea"/>
          <a:cs typeface="+mn-cs"/>
        </a:defRPr>
      </a:lvl2pPr>
      <a:lvl3pPr marL="661523" algn="l" defTabSz="661523" rtl="0" eaLnBrk="1" latinLnBrk="0" hangingPunct="1">
        <a:defRPr sz="1302" kern="1200">
          <a:solidFill>
            <a:schemeClr val="tx1"/>
          </a:solidFill>
          <a:latin typeface="+mn-lt"/>
          <a:ea typeface="+mn-ea"/>
          <a:cs typeface="+mn-cs"/>
        </a:defRPr>
      </a:lvl3pPr>
      <a:lvl4pPr marL="992284" algn="l" defTabSz="661523" rtl="0" eaLnBrk="1" latinLnBrk="0" hangingPunct="1">
        <a:defRPr sz="1302" kern="1200">
          <a:solidFill>
            <a:schemeClr val="tx1"/>
          </a:solidFill>
          <a:latin typeface="+mn-lt"/>
          <a:ea typeface="+mn-ea"/>
          <a:cs typeface="+mn-cs"/>
        </a:defRPr>
      </a:lvl4pPr>
      <a:lvl5pPr marL="1323045" algn="l" defTabSz="661523" rtl="0" eaLnBrk="1" latinLnBrk="0" hangingPunct="1">
        <a:defRPr sz="1302" kern="1200">
          <a:solidFill>
            <a:schemeClr val="tx1"/>
          </a:solidFill>
          <a:latin typeface="+mn-lt"/>
          <a:ea typeface="+mn-ea"/>
          <a:cs typeface="+mn-cs"/>
        </a:defRPr>
      </a:lvl5pPr>
      <a:lvl6pPr marL="1653807" algn="l" defTabSz="661523" rtl="0" eaLnBrk="1" latinLnBrk="0" hangingPunct="1">
        <a:defRPr sz="1302" kern="1200">
          <a:solidFill>
            <a:schemeClr val="tx1"/>
          </a:solidFill>
          <a:latin typeface="+mn-lt"/>
          <a:ea typeface="+mn-ea"/>
          <a:cs typeface="+mn-cs"/>
        </a:defRPr>
      </a:lvl6pPr>
      <a:lvl7pPr marL="1984568" algn="l" defTabSz="661523" rtl="0" eaLnBrk="1" latinLnBrk="0" hangingPunct="1">
        <a:defRPr sz="1302" kern="1200">
          <a:solidFill>
            <a:schemeClr val="tx1"/>
          </a:solidFill>
          <a:latin typeface="+mn-lt"/>
          <a:ea typeface="+mn-ea"/>
          <a:cs typeface="+mn-cs"/>
        </a:defRPr>
      </a:lvl7pPr>
      <a:lvl8pPr marL="2315330" algn="l" defTabSz="661523" rtl="0" eaLnBrk="1" latinLnBrk="0" hangingPunct="1">
        <a:defRPr sz="1302" kern="1200">
          <a:solidFill>
            <a:schemeClr val="tx1"/>
          </a:solidFill>
          <a:latin typeface="+mn-lt"/>
          <a:ea typeface="+mn-ea"/>
          <a:cs typeface="+mn-cs"/>
        </a:defRPr>
      </a:lvl8pPr>
      <a:lvl9pPr marL="2646091" algn="l" defTabSz="661523" rtl="0" eaLnBrk="1" latinLnBrk="0" hangingPunct="1">
        <a:defRPr sz="13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47.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hyperlink" Target="https://www.google.com/imgres?imgurl=https://upload.wikimedia.org/wikipedia/commons/b/bd/BC_cabin_6_in_the_snow_fixed_(11240474904).jpg&amp;imgrefurl=https://commons.wikimedia.org/wiki/File:BC_cabin_6_in_the_snow_fixed_(11240474904).jpg&amp;docid=Zq7FL5-V5F_ZSM&amp;tbnid=-ZoYu-7G4tHsNM:&amp;vet=10ahUKEwi6xauO-d_iAhWJhlQKHepZBaQQMwgqKAEwAQ..i&amp;w=4017&amp;h=3013&amp;itg=1&amp;hl=en&amp;safe=images&amp;bih=564&amp;biw=1280&amp;as_q=bc%20cabin&amp;ved=0ahUKEwi6xauO-d_iAhWJhlQKHepZBaQQMwgqKAEwAQ&amp;iact=mrc&amp;uact=8" TargetMode="Externa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56.png"/><Relationship Id="rId2" Type="http://schemas.openxmlformats.org/officeDocument/2006/relationships/notesSlide" Target="../notesSlides/notesSlide18.xml"/><Relationship Id="rId16" Type="http://schemas.microsoft.com/office/2007/relationships/diagramDrawing" Target="../diagrams/drawing7.xml"/><Relationship Id="rId1" Type="http://schemas.openxmlformats.org/officeDocument/2006/relationships/slideLayout" Target="../slideLayouts/slideLayout42.xml"/><Relationship Id="rId6" Type="http://schemas.openxmlformats.org/officeDocument/2006/relationships/image" Target="../media/image55.jpeg"/><Relationship Id="rId11" Type="http://schemas.microsoft.com/office/2007/relationships/diagramDrawing" Target="../diagrams/drawing6.xml"/><Relationship Id="rId5" Type="http://schemas.openxmlformats.org/officeDocument/2006/relationships/image" Target="../media/image54.png"/><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image" Target="../media/image53.jpeg"/><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7.pn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hyperlink" Target="https://apps.nrs.gov.bc.ca/gwells/aquifers" TargetMode="External"/><Relationship Id="rId5" Type="http://schemas.openxmlformats.org/officeDocument/2006/relationships/image" Target="../media/image58.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5" Type="http://schemas.openxmlformats.org/officeDocument/2006/relationships/hyperlink" Target="https://www2.gov.bc.ca/gov/content/environment/air-land-water/water/water-science-data/water-science-series" TargetMode="External"/><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42.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hyperlink" Target="https://a100.gov.bc.ca/pub/acat/public/viewReport.do?reportId=57660" TargetMode="External"/><Relationship Id="rId5" Type="http://schemas.openxmlformats.org/officeDocument/2006/relationships/image" Target="../media/image73.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2.xml"/><Relationship Id="rId7" Type="http://schemas.openxmlformats.org/officeDocument/2006/relationships/image" Target="../media/image81.jpg"/><Relationship Id="rId2" Type="http://schemas.openxmlformats.org/officeDocument/2006/relationships/diagramData" Target="../diagrams/data12.xml"/><Relationship Id="rId1" Type="http://schemas.openxmlformats.org/officeDocument/2006/relationships/slideLayout" Target="../slideLayouts/slideLayout4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84.png"/><Relationship Id="rId2" Type="http://schemas.openxmlformats.org/officeDocument/2006/relationships/diagramData" Target="../diagrams/data13.xml"/><Relationship Id="rId1" Type="http://schemas.openxmlformats.org/officeDocument/2006/relationships/slideLayout" Target="../slideLayouts/slideLayout4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14.xml"/><Relationship Id="rId7" Type="http://schemas.openxmlformats.org/officeDocument/2006/relationships/image" Target="../media/image85.png"/><Relationship Id="rId2" Type="http://schemas.openxmlformats.org/officeDocument/2006/relationships/diagramData" Target="../diagrams/data14.xml"/><Relationship Id="rId1" Type="http://schemas.openxmlformats.org/officeDocument/2006/relationships/slideLayout" Target="../slideLayouts/slideLayout45.xml"/><Relationship Id="rId6" Type="http://schemas.microsoft.com/office/2007/relationships/diagramDrawing" Target="../diagrams/drawing14.xml"/><Relationship Id="rId5" Type="http://schemas.openxmlformats.org/officeDocument/2006/relationships/diagramColors" Target="../diagrams/colors14.xml"/><Relationship Id="rId10" Type="http://schemas.openxmlformats.org/officeDocument/2006/relationships/image" Target="../media/image88.png"/><Relationship Id="rId4" Type="http://schemas.openxmlformats.org/officeDocument/2006/relationships/diagramQuickStyle" Target="../diagrams/quickStyle14.xml"/><Relationship Id="rId9" Type="http://schemas.openxmlformats.org/officeDocument/2006/relationships/image" Target="../media/image87.jpe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89.png"/><Relationship Id="rId2" Type="http://schemas.openxmlformats.org/officeDocument/2006/relationships/diagramData" Target="../diagrams/data15.xml"/><Relationship Id="rId1" Type="http://schemas.openxmlformats.org/officeDocument/2006/relationships/slideLayout" Target="../slideLayouts/slideLayout4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90.png"/><Relationship Id="rId2" Type="http://schemas.openxmlformats.org/officeDocument/2006/relationships/diagramData" Target="../diagrams/data16.xml"/><Relationship Id="rId1" Type="http://schemas.openxmlformats.org/officeDocument/2006/relationships/slideLayout" Target="../slideLayouts/slideLayout4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91.JPG"/><Relationship Id="rId2" Type="http://schemas.openxmlformats.org/officeDocument/2006/relationships/diagramData" Target="../diagrams/data17.xml"/><Relationship Id="rId1" Type="http://schemas.openxmlformats.org/officeDocument/2006/relationships/slideLayout" Target="../slideLayouts/slideLayout4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538844"/>
            <a:ext cx="6822831" cy="2882999"/>
          </a:xfrm>
        </p:spPr>
        <p:txBody>
          <a:bodyPr>
            <a:normAutofit fontScale="90000"/>
          </a:bodyPr>
          <a:lstStyle/>
          <a:p>
            <a:pPr algn="ctr"/>
            <a:r>
              <a:rPr lang="fr-CA" sz="3600" dirty="0">
                <a:latin typeface="+mn-lt"/>
              </a:rPr>
              <a:t/>
            </a:r>
            <a:br>
              <a:rPr lang="fr-CA" sz="3600" dirty="0">
                <a:latin typeface="+mn-lt"/>
              </a:rPr>
            </a:br>
            <a:r>
              <a:rPr lang="fr-CA" sz="3600" dirty="0">
                <a:latin typeface="+mn-lt"/>
              </a:rPr>
              <a:t>DIALOGUE NATIONAL SUR LES EAUX SOUTERRAINES</a:t>
            </a:r>
            <a:br>
              <a:rPr lang="fr-CA" sz="3600" dirty="0">
                <a:latin typeface="+mn-lt"/>
              </a:rPr>
            </a:br>
            <a:r>
              <a:rPr lang="fr-CA" sz="3600" dirty="0">
                <a:latin typeface="+mn-lt"/>
              </a:rPr>
              <a:t>-</a:t>
            </a:r>
            <a:br>
              <a:rPr lang="fr-CA" sz="3600" dirty="0">
                <a:latin typeface="+mn-lt"/>
              </a:rPr>
            </a:br>
            <a:r>
              <a:rPr lang="en-CA" sz="3600" dirty="0">
                <a:latin typeface="+mn-lt"/>
              </a:rPr>
              <a:t>NATIONAL DIALOGUE ON GROUNDWATER </a:t>
            </a:r>
            <a:r>
              <a:rPr lang="fr-FR" sz="3200" dirty="0">
                <a:latin typeface="+mn-lt"/>
              </a:rPr>
              <a:t/>
            </a:r>
            <a:br>
              <a:rPr lang="fr-FR" sz="3200" dirty="0">
                <a:latin typeface="+mn-lt"/>
              </a:rPr>
            </a:br>
            <a:endParaRPr lang="fr-CA" sz="3200" dirty="0">
              <a:latin typeface="+mn-lt"/>
            </a:endParaRPr>
          </a:p>
        </p:txBody>
      </p:sp>
      <p:sp>
        <p:nvSpPr>
          <p:cNvPr id="3" name="Subtitle 2"/>
          <p:cNvSpPr>
            <a:spLocks noGrp="1"/>
          </p:cNvSpPr>
          <p:nvPr>
            <p:ph type="subTitle" idx="1"/>
          </p:nvPr>
        </p:nvSpPr>
        <p:spPr>
          <a:xfrm>
            <a:off x="1" y="3132998"/>
            <a:ext cx="6822831" cy="1314450"/>
          </a:xfrm>
        </p:spPr>
        <p:txBody>
          <a:bodyPr/>
          <a:lstStyle/>
          <a:p>
            <a:pPr algn="ctr"/>
            <a:endParaRPr lang="en-US" sz="2800" dirty="0">
              <a:latin typeface="+mn-lt"/>
            </a:endParaRPr>
          </a:p>
          <a:p>
            <a:pPr algn="ctr"/>
            <a:r>
              <a:rPr lang="en-US" sz="2400" dirty="0" smtClean="0">
                <a:latin typeface="+mn-lt"/>
              </a:rPr>
              <a:t>June 3, </a:t>
            </a:r>
            <a:r>
              <a:rPr lang="en-US" sz="2400" dirty="0">
                <a:latin typeface="+mn-lt"/>
              </a:rPr>
              <a:t>2020 (1 – 2pm (ET))</a:t>
            </a:r>
          </a:p>
          <a:p>
            <a:endParaRPr lang="en-US" dirty="0"/>
          </a:p>
        </p:txBody>
      </p:sp>
    </p:spTree>
    <p:extLst>
      <p:ext uri="{BB962C8B-B14F-4D97-AF65-F5344CB8AC3E}">
        <p14:creationId xmlns:p14="http://schemas.microsoft.com/office/powerpoint/2010/main" val="8249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0" y="0"/>
            <a:ext cx="9144000" cy="857250"/>
          </a:xfrm>
        </p:spPr>
        <p:txBody>
          <a:bodyPr>
            <a:normAutofit/>
          </a:bodyPr>
          <a:lstStyle/>
          <a:p>
            <a:r>
              <a:rPr lang="en-CA" sz="2400" b="1" dirty="0"/>
              <a:t>Collaborative Work in the Liard Basin</a:t>
            </a:r>
          </a:p>
        </p:txBody>
      </p:sp>
      <p:sp>
        <p:nvSpPr>
          <p:cNvPr id="7" name="Slide Number Placeholder 6"/>
          <p:cNvSpPr>
            <a:spLocks noGrp="1"/>
          </p:cNvSpPr>
          <p:nvPr>
            <p:ph type="sldNum" sz="quarter" idx="12"/>
          </p:nvPr>
        </p:nvSpPr>
        <p:spPr/>
        <p:txBody>
          <a:bodyPr/>
          <a:lstStyle/>
          <a:p>
            <a:pPr defTabSz="685766"/>
            <a:fld id="{E7CAC7D8-FA03-294F-AC05-99EB171A1300}" type="slidenum">
              <a:rPr lang="en-US">
                <a:solidFill>
                  <a:prstClr val="black">
                    <a:tint val="75000"/>
                  </a:prstClr>
                </a:solidFill>
                <a:latin typeface="Calibri"/>
              </a:rPr>
              <a:pPr defTabSz="685766"/>
              <a:t>10</a:t>
            </a:fld>
            <a:endParaRPr lang="en-US">
              <a:solidFill>
                <a:prstClr val="black">
                  <a:tint val="75000"/>
                </a:prstClr>
              </a:solidFill>
              <a:latin typeface="Calibri"/>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2935" y="733293"/>
            <a:ext cx="4389835" cy="3679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48181" y="733289"/>
            <a:ext cx="3897383" cy="233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85183" y="3157440"/>
            <a:ext cx="1672390" cy="125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16767" y="3157441"/>
            <a:ext cx="1668416" cy="125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44055" y="3157434"/>
            <a:ext cx="940400" cy="1254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300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8845" y="3140873"/>
            <a:ext cx="7772400" cy="802479"/>
          </a:xfrm>
        </p:spPr>
        <p:txBody>
          <a:bodyPr>
            <a:noAutofit/>
          </a:bodyPr>
          <a:lstStyle/>
          <a:p>
            <a:pPr algn="r"/>
            <a:r>
              <a:rPr lang="en-US" sz="2400" b="1" dirty="0"/>
              <a:t>Groundwater Program, Northwest Territories</a:t>
            </a:r>
            <a:r>
              <a:rPr lang="en-US" sz="2400" dirty="0"/>
              <a:t> </a:t>
            </a:r>
          </a:p>
        </p:txBody>
      </p:sp>
      <p:sp>
        <p:nvSpPr>
          <p:cNvPr id="3" name="Subtitle 2"/>
          <p:cNvSpPr>
            <a:spLocks noGrp="1"/>
          </p:cNvSpPr>
          <p:nvPr>
            <p:ph type="subTitle" idx="1"/>
          </p:nvPr>
        </p:nvSpPr>
        <p:spPr>
          <a:xfrm>
            <a:off x="2600445" y="3867150"/>
            <a:ext cx="6400800" cy="704850"/>
          </a:xfrm>
        </p:spPr>
        <p:txBody>
          <a:bodyPr>
            <a:normAutofit/>
          </a:bodyPr>
          <a:lstStyle/>
          <a:p>
            <a:pPr algn="r"/>
            <a:r>
              <a:rPr lang="en-CA" sz="1425" b="1" dirty="0"/>
              <a:t>Isabelle de </a:t>
            </a:r>
            <a:r>
              <a:rPr lang="en-CA" sz="1425" b="1" dirty="0" err="1"/>
              <a:t>Grandpré</a:t>
            </a:r>
            <a:r>
              <a:rPr lang="en-CA" sz="1425" b="1" dirty="0"/>
              <a:t>, Government of Northwest Territories</a:t>
            </a:r>
          </a:p>
        </p:txBody>
      </p:sp>
    </p:spTree>
    <p:extLst>
      <p:ext uri="{BB962C8B-B14F-4D97-AF65-F5344CB8AC3E}">
        <p14:creationId xmlns:p14="http://schemas.microsoft.com/office/powerpoint/2010/main" val="98350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sabelle_degrandpre\Desktop\communities using groundwater\Communities using groundwater.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55452" y="876784"/>
            <a:ext cx="5426923" cy="416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6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685766"/>
            <a:fld id="{246E4F03-9AE7-4954-8E54-3B5137041FEA}" type="slidenum">
              <a:rPr lang="en-US">
                <a:solidFill>
                  <a:prstClr val="black"/>
                </a:solidFill>
                <a:latin typeface="Calibri"/>
              </a:rPr>
              <a:pPr defTabSz="685766"/>
              <a:t>13</a:t>
            </a:fld>
            <a:endParaRPr lang="en-US" dirty="0">
              <a:solidFill>
                <a:prstClr val="black"/>
              </a:solidFill>
              <a:latin typeface="Calibri"/>
            </a:endParaRPr>
          </a:p>
        </p:txBody>
      </p:sp>
      <p:sp>
        <p:nvSpPr>
          <p:cNvPr id="5" name="Title 2"/>
          <p:cNvSpPr>
            <a:spLocks noGrp="1"/>
          </p:cNvSpPr>
          <p:nvPr>
            <p:ph type="title"/>
          </p:nvPr>
        </p:nvSpPr>
        <p:spPr>
          <a:xfrm>
            <a:off x="789972" y="0"/>
            <a:ext cx="8354028" cy="857250"/>
          </a:xfrm>
        </p:spPr>
        <p:txBody>
          <a:bodyPr>
            <a:normAutofit/>
          </a:bodyPr>
          <a:lstStyle/>
          <a:p>
            <a:r>
              <a:rPr lang="en-CA" sz="2400" b="1" dirty="0"/>
              <a:t>NWT’s Groundwater Program</a:t>
            </a:r>
          </a:p>
        </p:txBody>
      </p:sp>
      <p:graphicFrame>
        <p:nvGraphicFramePr>
          <p:cNvPr id="7" name="Diagram 6"/>
          <p:cNvGraphicFramePr/>
          <p:nvPr>
            <p:extLst/>
          </p:nvPr>
        </p:nvGraphicFramePr>
        <p:xfrm>
          <a:off x="1328194" y="729205"/>
          <a:ext cx="7396224" cy="4357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2586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defTabSz="685766"/>
            <a:fld id="{246E4F03-9AE7-4954-8E54-3B5137041FEA}" type="slidenum">
              <a:rPr lang="en-US">
                <a:solidFill>
                  <a:prstClr val="black"/>
                </a:solidFill>
                <a:latin typeface="Calibri"/>
              </a:rPr>
              <a:pPr defTabSz="685766"/>
              <a:t>14</a:t>
            </a:fld>
            <a:endParaRPr lang="en-US" dirty="0">
              <a:solidFill>
                <a:prstClr val="black"/>
              </a:solidFill>
              <a:latin typeface="Calibri"/>
            </a:endParaRPr>
          </a:p>
        </p:txBody>
      </p:sp>
      <p:pic>
        <p:nvPicPr>
          <p:cNvPr id="5" name="Content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0834" y="1204490"/>
            <a:ext cx="4253697" cy="3210693"/>
          </a:xfrm>
          <a:prstGeom prst="rect">
            <a:avLst/>
          </a:prstGeom>
        </p:spPr>
      </p:pic>
      <p:sp>
        <p:nvSpPr>
          <p:cNvPr id="6" name="Title 2"/>
          <p:cNvSpPr>
            <a:spLocks noGrp="1"/>
          </p:cNvSpPr>
          <p:nvPr>
            <p:ph type="title"/>
          </p:nvPr>
        </p:nvSpPr>
        <p:spPr>
          <a:xfrm>
            <a:off x="789972" y="0"/>
            <a:ext cx="8354028" cy="857250"/>
          </a:xfrm>
        </p:spPr>
        <p:txBody>
          <a:bodyPr>
            <a:normAutofit/>
          </a:bodyPr>
          <a:lstStyle/>
          <a:p>
            <a:r>
              <a:rPr lang="en-CA" sz="2400" b="1" dirty="0"/>
              <a:t>Gathering knowledge</a:t>
            </a:r>
          </a:p>
        </p:txBody>
      </p:sp>
      <p:sp>
        <p:nvSpPr>
          <p:cNvPr id="7" name="TextBox 6"/>
          <p:cNvSpPr txBox="1"/>
          <p:nvPr/>
        </p:nvSpPr>
        <p:spPr>
          <a:xfrm>
            <a:off x="5842323" y="1310836"/>
            <a:ext cx="3133846" cy="2400657"/>
          </a:xfrm>
          <a:prstGeom prst="rect">
            <a:avLst/>
          </a:prstGeom>
          <a:noFill/>
        </p:spPr>
        <p:txBody>
          <a:bodyPr wrap="square" rtlCol="0">
            <a:spAutoFit/>
          </a:bodyPr>
          <a:lstStyle/>
          <a:p>
            <a:pPr defTabSz="685766"/>
            <a:r>
              <a:rPr lang="en-CA" sz="1500" dirty="0">
                <a:solidFill>
                  <a:prstClr val="black"/>
                </a:solidFill>
                <a:latin typeface="Calibri"/>
              </a:rPr>
              <a:t>Focus:</a:t>
            </a:r>
          </a:p>
          <a:p>
            <a:pPr defTabSz="685766"/>
            <a:endParaRPr lang="en-CA" sz="1500"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Transboundary regions</a:t>
            </a:r>
          </a:p>
          <a:p>
            <a:pPr defTabSz="685766"/>
            <a:endParaRPr lang="en-CA" sz="1500"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Areas where human activities could potentially impact groundwater</a:t>
            </a:r>
          </a:p>
          <a:p>
            <a:pPr defTabSz="685766"/>
            <a:endParaRPr lang="fr-CA" sz="1500"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Areas with great permafrost degradation potential</a:t>
            </a:r>
          </a:p>
        </p:txBody>
      </p:sp>
    </p:spTree>
    <p:extLst>
      <p:ext uri="{BB962C8B-B14F-4D97-AF65-F5344CB8AC3E}">
        <p14:creationId xmlns:p14="http://schemas.microsoft.com/office/powerpoint/2010/main" val="3419828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976" y="1012739"/>
            <a:ext cx="2782747" cy="2377574"/>
          </a:xfrm>
          <a:ln/>
        </p:spPr>
        <p:style>
          <a:lnRef idx="1">
            <a:schemeClr val="accent4"/>
          </a:lnRef>
          <a:fillRef idx="2">
            <a:schemeClr val="accent4"/>
          </a:fillRef>
          <a:effectRef idx="1">
            <a:schemeClr val="accent4"/>
          </a:effectRef>
          <a:fontRef idx="minor">
            <a:schemeClr val="dk1"/>
          </a:fontRef>
        </p:style>
        <p:txBody>
          <a:bodyPr>
            <a:normAutofit/>
          </a:bodyPr>
          <a:lstStyle/>
          <a:p>
            <a:pPr marL="0" indent="0" algn="ctr">
              <a:buNone/>
            </a:pPr>
            <a:r>
              <a:rPr lang="en-CA" sz="1500" b="1" dirty="0"/>
              <a:t>Aquifers assessments projects</a:t>
            </a:r>
          </a:p>
          <a:p>
            <a:pPr marL="0" indent="0">
              <a:buNone/>
            </a:pPr>
            <a:endParaRPr lang="en-CA" sz="1500" b="1" dirty="0"/>
          </a:p>
          <a:p>
            <a:r>
              <a:rPr lang="en-CA" sz="1500" dirty="0"/>
              <a:t>Liard River Basin (Transboundary with BC and Yukon)</a:t>
            </a:r>
          </a:p>
          <a:p>
            <a:pPr marL="0" indent="0">
              <a:buNone/>
            </a:pPr>
            <a:endParaRPr lang="en-CA" sz="1500" dirty="0"/>
          </a:p>
          <a:p>
            <a:r>
              <a:rPr lang="en-CA" sz="1500" dirty="0"/>
              <a:t>Hay and Slave Rivers Basins (Transboundary with Alberta)</a:t>
            </a:r>
          </a:p>
        </p:txBody>
      </p:sp>
      <p:sp>
        <p:nvSpPr>
          <p:cNvPr id="4" name="Slide Number Placeholder 3"/>
          <p:cNvSpPr>
            <a:spLocks noGrp="1"/>
          </p:cNvSpPr>
          <p:nvPr>
            <p:ph type="sldNum" sz="quarter" idx="10"/>
          </p:nvPr>
        </p:nvSpPr>
        <p:spPr/>
        <p:txBody>
          <a:bodyPr/>
          <a:lstStyle/>
          <a:p>
            <a:pPr defTabSz="685766"/>
            <a:fld id="{246E4F03-9AE7-4954-8E54-3B5137041FEA}" type="slidenum">
              <a:rPr lang="en-US">
                <a:solidFill>
                  <a:prstClr val="black"/>
                </a:solidFill>
                <a:latin typeface="Calibri"/>
              </a:rPr>
              <a:pPr defTabSz="685766"/>
              <a:t>15</a:t>
            </a:fld>
            <a:endParaRPr lang="en-US" dirty="0">
              <a:solidFill>
                <a:prstClr val="black"/>
              </a:solidFill>
              <a:latin typeface="Calibri"/>
            </a:endParaRPr>
          </a:p>
        </p:txBody>
      </p:sp>
      <p:sp>
        <p:nvSpPr>
          <p:cNvPr id="5" name="Title 2"/>
          <p:cNvSpPr txBox="1">
            <a:spLocks/>
          </p:cNvSpPr>
          <p:nvPr/>
        </p:nvSpPr>
        <p:spPr>
          <a:xfrm>
            <a:off x="789972" y="0"/>
            <a:ext cx="8354028" cy="857250"/>
          </a:xfrm>
          <a:prstGeom prst="rect">
            <a:avLst/>
          </a:prstGeom>
        </p:spPr>
        <p:txBody>
          <a:bodyPr vert="horz" lIns="91438" tIns="45719" rIns="91438" bIns="45719" rtlCol="0" anchor="ctr">
            <a:normAutofit/>
          </a:bodyPr>
          <a:lstStyle>
            <a:lvl1pPr algn="ctr" defTabSz="1219170" rtl="0" eaLnBrk="1" latinLnBrk="0" hangingPunct="1">
              <a:spcBef>
                <a:spcPct val="0"/>
              </a:spcBef>
              <a:buNone/>
              <a:defRPr sz="5900" kern="1200">
                <a:solidFill>
                  <a:schemeClr val="tx1"/>
                </a:solidFill>
                <a:latin typeface="+mj-lt"/>
                <a:ea typeface="+mj-ea"/>
                <a:cs typeface="+mj-cs"/>
              </a:defRPr>
            </a:lvl1pPr>
          </a:lstStyle>
          <a:p>
            <a:pPr defTabSz="914378"/>
            <a:r>
              <a:rPr lang="en-CA" sz="2400" b="1" dirty="0">
                <a:solidFill>
                  <a:prstClr val="black"/>
                </a:solidFill>
                <a:latin typeface="Calibri"/>
              </a:rPr>
              <a:t>Gathering knowledge</a:t>
            </a:r>
          </a:p>
        </p:txBody>
      </p:sp>
      <p:sp>
        <p:nvSpPr>
          <p:cNvPr id="7" name="TextBox 6"/>
          <p:cNvSpPr txBox="1"/>
          <p:nvPr/>
        </p:nvSpPr>
        <p:spPr>
          <a:xfrm>
            <a:off x="6352330" y="1012742"/>
            <a:ext cx="2786606" cy="240065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defTabSz="685766"/>
            <a:r>
              <a:rPr lang="en-CA" sz="1500" b="1" dirty="0">
                <a:solidFill>
                  <a:prstClr val="black"/>
                </a:solidFill>
                <a:latin typeface="Calibri"/>
              </a:rPr>
              <a:t>Permafrost assessment projects</a:t>
            </a:r>
          </a:p>
          <a:p>
            <a:pPr defTabSz="685766"/>
            <a:endParaRPr lang="en-CA" sz="1500" b="1"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Permafrost characterization of the Hay and Slave Rivers Basins</a:t>
            </a:r>
          </a:p>
          <a:p>
            <a:pPr marL="257175" indent="-257175" defTabSz="685766">
              <a:buFont typeface="Arial" panose="020B0604020202020204" pitchFamily="34" charset="0"/>
              <a:buChar char="•"/>
            </a:pPr>
            <a:endParaRPr lang="en-CA" sz="1500"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Northwest Territory </a:t>
            </a:r>
            <a:r>
              <a:rPr lang="en-CA" sz="1500" dirty="0" err="1">
                <a:solidFill>
                  <a:prstClr val="black"/>
                </a:solidFill>
                <a:latin typeface="Calibri"/>
              </a:rPr>
              <a:t>Thermokarst</a:t>
            </a:r>
            <a:r>
              <a:rPr lang="en-CA" sz="1500" dirty="0">
                <a:solidFill>
                  <a:prstClr val="black"/>
                </a:solidFill>
                <a:latin typeface="Calibri"/>
              </a:rPr>
              <a:t> Collective Mapping Project – </a:t>
            </a:r>
            <a:r>
              <a:rPr lang="en-CA" sz="1500" dirty="0" err="1">
                <a:solidFill>
                  <a:prstClr val="black"/>
                </a:solidFill>
                <a:latin typeface="Calibri"/>
              </a:rPr>
              <a:t>Aufeis</a:t>
            </a:r>
            <a:r>
              <a:rPr lang="en-CA" sz="1500" dirty="0">
                <a:solidFill>
                  <a:prstClr val="black"/>
                </a:solidFill>
                <a:latin typeface="Calibri"/>
              </a:rPr>
              <a:t> mapping</a:t>
            </a:r>
          </a:p>
        </p:txBody>
      </p:sp>
      <p:sp>
        <p:nvSpPr>
          <p:cNvPr id="8" name="TextBox 7"/>
          <p:cNvSpPr txBox="1"/>
          <p:nvPr/>
        </p:nvSpPr>
        <p:spPr>
          <a:xfrm>
            <a:off x="3572720" y="1012738"/>
            <a:ext cx="2785641" cy="242374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defTabSz="685766"/>
            <a:r>
              <a:rPr lang="fr-CA" sz="1500" b="1" dirty="0">
                <a:solidFill>
                  <a:prstClr val="black"/>
                </a:solidFill>
                <a:latin typeface="Calibri"/>
              </a:rPr>
              <a:t>Baseline </a:t>
            </a:r>
            <a:r>
              <a:rPr lang="en-CA" sz="1500" b="1" dirty="0">
                <a:solidFill>
                  <a:prstClr val="black"/>
                </a:solidFill>
                <a:latin typeface="Calibri"/>
              </a:rPr>
              <a:t>assessment projects</a:t>
            </a:r>
          </a:p>
          <a:p>
            <a:pPr defTabSz="685766"/>
            <a:endParaRPr lang="en-CA" sz="1500" b="1" dirty="0">
              <a:solidFill>
                <a:prstClr val="black"/>
              </a:solidFill>
              <a:latin typeface="Calibri"/>
            </a:endParaRPr>
          </a:p>
          <a:p>
            <a:pPr marL="257175" indent="-257175" defTabSz="685766">
              <a:buFont typeface="Arial" panose="020B0604020202020204" pitchFamily="34" charset="0"/>
              <a:buChar char="•"/>
            </a:pPr>
            <a:r>
              <a:rPr lang="en-US" sz="1500" dirty="0">
                <a:solidFill>
                  <a:prstClr val="black"/>
                </a:solidFill>
                <a:latin typeface="Calibri"/>
              </a:rPr>
              <a:t>Characterization and baseline assessment in advance of shale oil and gas development in the </a:t>
            </a:r>
            <a:r>
              <a:rPr lang="en-US" sz="1500" dirty="0" err="1">
                <a:solidFill>
                  <a:prstClr val="black"/>
                </a:solidFill>
                <a:latin typeface="Calibri"/>
              </a:rPr>
              <a:t>Sahtu</a:t>
            </a:r>
            <a:endParaRPr lang="en-US" sz="1500" dirty="0">
              <a:solidFill>
                <a:prstClr val="black"/>
              </a:solidFill>
              <a:latin typeface="Calibri"/>
            </a:endParaRPr>
          </a:p>
          <a:p>
            <a:pPr defTabSz="685766"/>
            <a:endParaRPr lang="en-CA" sz="1425" dirty="0">
              <a:solidFill>
                <a:prstClr val="black"/>
              </a:solidFill>
              <a:latin typeface="Calibri"/>
            </a:endParaRPr>
          </a:p>
          <a:p>
            <a:pPr marL="257175" indent="-257175" defTabSz="685766">
              <a:buFont typeface="Arial" panose="020B0604020202020204" pitchFamily="34" charset="0"/>
              <a:buChar char="•"/>
            </a:pPr>
            <a:r>
              <a:rPr lang="en-CA" sz="1500" dirty="0">
                <a:solidFill>
                  <a:prstClr val="black"/>
                </a:solidFill>
                <a:latin typeface="Calibri"/>
              </a:rPr>
              <a:t>Liard Basin Baseline Groundwater Study</a:t>
            </a:r>
            <a:endParaRPr lang="en-CA" sz="1650" dirty="0">
              <a:solidFill>
                <a:prstClr val="black"/>
              </a:solidFill>
              <a:latin typeface="Calibri"/>
            </a:endParaRPr>
          </a:p>
          <a:p>
            <a:pPr marL="257175" indent="-257175" defTabSz="685766">
              <a:buFont typeface="Arial" panose="020B0604020202020204" pitchFamily="34" charset="0"/>
              <a:buChar char="•"/>
            </a:pPr>
            <a:endParaRPr lang="en-CA" sz="1725" dirty="0">
              <a:solidFill>
                <a:prstClr val="black"/>
              </a:solidFill>
              <a:latin typeface="Calibri"/>
            </a:endParaRPr>
          </a:p>
        </p:txBody>
      </p:sp>
      <p:pic>
        <p:nvPicPr>
          <p:cNvPr id="1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9456" y="3390318"/>
            <a:ext cx="1812330" cy="116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3487" y="3390318"/>
            <a:ext cx="1627454" cy="1171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10945" y="3404631"/>
            <a:ext cx="1952491" cy="1171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63432" y="3404625"/>
            <a:ext cx="1695542" cy="1199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58972" y="3424865"/>
            <a:ext cx="1508828" cy="1199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10941" y="3404631"/>
            <a:ext cx="1952491" cy="1171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63429" y="3404625"/>
            <a:ext cx="1695542" cy="1199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05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 you!</a:t>
            </a:r>
            <a:endParaRPr lang="en-CA" dirty="0"/>
          </a:p>
        </p:txBody>
      </p:sp>
      <p:sp>
        <p:nvSpPr>
          <p:cNvPr id="3" name="Content Placeholder 2"/>
          <p:cNvSpPr>
            <a:spLocks noGrp="1"/>
          </p:cNvSpPr>
          <p:nvPr>
            <p:ph idx="1"/>
          </p:nvPr>
        </p:nvSpPr>
        <p:spPr>
          <a:xfrm>
            <a:off x="838200" y="2643977"/>
            <a:ext cx="8305800" cy="754032"/>
          </a:xfrm>
        </p:spPr>
        <p:txBody>
          <a:bodyPr/>
          <a:lstStyle/>
          <a:p>
            <a:pPr marL="0" indent="0" algn="ctr">
              <a:buNone/>
            </a:pPr>
            <a:r>
              <a:rPr lang="en-CA" dirty="0" smtClean="0"/>
              <a:t>Isabelle_de-grandpre@gov.nt.ca</a:t>
            </a:r>
            <a:endParaRPr lang="en-CA" dirty="0"/>
          </a:p>
        </p:txBody>
      </p:sp>
      <p:sp>
        <p:nvSpPr>
          <p:cNvPr id="4" name="Slide Number Placeholder 3"/>
          <p:cNvSpPr>
            <a:spLocks noGrp="1"/>
          </p:cNvSpPr>
          <p:nvPr>
            <p:ph type="sldNum" sz="quarter" idx="10"/>
          </p:nvPr>
        </p:nvSpPr>
        <p:spPr/>
        <p:txBody>
          <a:bodyPr/>
          <a:lstStyle/>
          <a:p>
            <a:pPr defTabSz="685766"/>
            <a:fld id="{246E4F03-9AE7-4954-8E54-3B5137041FEA}" type="slidenum">
              <a:rPr lang="en-US">
                <a:solidFill>
                  <a:prstClr val="black"/>
                </a:solidFill>
                <a:latin typeface="Calibri"/>
              </a:rPr>
              <a:pPr defTabSz="685766"/>
              <a:t>16</a:t>
            </a:fld>
            <a:endParaRPr lang="en-US" dirty="0">
              <a:solidFill>
                <a:prstClr val="black"/>
              </a:solidFill>
              <a:latin typeface="Calibri"/>
            </a:endParaRPr>
          </a:p>
        </p:txBody>
      </p:sp>
    </p:spTree>
    <p:extLst>
      <p:ext uri="{BB962C8B-B14F-4D97-AF65-F5344CB8AC3E}">
        <p14:creationId xmlns:p14="http://schemas.microsoft.com/office/powerpoint/2010/main" val="3446084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iStock_000003828186XXLarg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378744"/>
            <a:ext cx="6858000" cy="3764756"/>
          </a:xfrm>
          <a:prstGeom prst="rect">
            <a:avLst/>
          </a:prstGeom>
          <a:noFill/>
          <a:ln w="9525">
            <a:noFill/>
            <a:miter lim="800000"/>
            <a:headEnd/>
            <a:tailEnd/>
          </a:ln>
        </p:spPr>
      </p:pic>
      <p:pic>
        <p:nvPicPr>
          <p:cNvPr id="14" name="Picture 6" descr="H:\My Pictures\New Picture (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4713" y="3537975"/>
            <a:ext cx="1014575" cy="98887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p:nvPr>
        </p:nvSpPr>
        <p:spPr>
          <a:xfrm>
            <a:off x="1493658" y="627534"/>
            <a:ext cx="6102678" cy="1102519"/>
          </a:xfrm>
        </p:spPr>
        <p:txBody>
          <a:bodyPr>
            <a:normAutofit fontScale="90000"/>
          </a:bodyPr>
          <a:lstStyle/>
          <a:p>
            <a:r>
              <a:rPr lang="en-CA" dirty="0"/>
              <a:t>Groundwater Initiatives and Research in British Columbia</a:t>
            </a:r>
            <a:br>
              <a:rPr lang="en-CA" dirty="0"/>
            </a:br>
            <a:endParaRPr lang="en-CA" sz="2325" dirty="0"/>
          </a:p>
        </p:txBody>
      </p:sp>
      <p:sp>
        <p:nvSpPr>
          <p:cNvPr id="5" name="Subtitle 4"/>
          <p:cNvSpPr>
            <a:spLocks noGrp="1"/>
          </p:cNvSpPr>
          <p:nvPr>
            <p:ph type="subTitle" idx="1"/>
          </p:nvPr>
        </p:nvSpPr>
        <p:spPr>
          <a:xfrm>
            <a:off x="1817694" y="2139703"/>
            <a:ext cx="5454606" cy="1296143"/>
          </a:xfrm>
        </p:spPr>
        <p:txBody>
          <a:bodyPr>
            <a:normAutofit fontScale="92500" lnSpcReduction="10000"/>
          </a:bodyPr>
          <a:lstStyle/>
          <a:p>
            <a:r>
              <a:rPr lang="en-CA" dirty="0">
                <a:latin typeface="Calibri" panose="020F0502020204030204" pitchFamily="34" charset="0"/>
              </a:rPr>
              <a:t>BC Ministry of Environment and Climate Change Strategy </a:t>
            </a:r>
          </a:p>
          <a:p>
            <a:r>
              <a:rPr lang="en-CA" sz="1650" dirty="0">
                <a:latin typeface="Calibri" panose="020F0502020204030204" pitchFamily="34" charset="0"/>
              </a:rPr>
              <a:t>Amy Sloma</a:t>
            </a:r>
          </a:p>
          <a:p>
            <a:r>
              <a:rPr lang="en-CA" sz="1650" dirty="0">
                <a:latin typeface="Calibri" panose="020F0502020204030204" pitchFamily="34" charset="0"/>
              </a:rPr>
              <a:t>June 3, 2020</a:t>
            </a:r>
          </a:p>
          <a:p>
            <a:endParaRPr lang="en-CA" dirty="0"/>
          </a:p>
        </p:txBody>
      </p:sp>
    </p:spTree>
    <p:extLst>
      <p:ext uri="{BB962C8B-B14F-4D97-AF65-F5344CB8AC3E}">
        <p14:creationId xmlns:p14="http://schemas.microsoft.com/office/powerpoint/2010/main" val="929338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7290" y="0"/>
            <a:ext cx="7209420"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2700" b="1" dirty="0">
                <a:solidFill>
                  <a:srgbClr val="1F497D"/>
                </a:solidFill>
                <a:latin typeface="Calibri"/>
              </a:rPr>
              <a:t>Province of BC Groundwater Science </a:t>
            </a:r>
          </a:p>
        </p:txBody>
      </p:sp>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766" t="3093" r="2872" b="6929"/>
          <a:stretch/>
        </p:blipFill>
        <p:spPr bwMode="auto">
          <a:xfrm>
            <a:off x="4896036" y="627535"/>
            <a:ext cx="2708939" cy="20190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Diagram 5"/>
          <p:cNvGraphicFramePr/>
          <p:nvPr>
            <p:extLst/>
          </p:nvPr>
        </p:nvGraphicFramePr>
        <p:xfrm>
          <a:off x="1273802" y="1869672"/>
          <a:ext cx="6615354" cy="3140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3"/>
          <p:cNvGraphicFramePr>
            <a:graphicFrameLocks/>
          </p:cNvGraphicFramePr>
          <p:nvPr>
            <p:extLst/>
          </p:nvPr>
        </p:nvGraphicFramePr>
        <p:xfrm>
          <a:off x="1331640" y="619749"/>
          <a:ext cx="3294366" cy="17899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55368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238" y="18808"/>
            <a:ext cx="5192334" cy="857250"/>
          </a:xfrm>
        </p:spPr>
        <p:txBody>
          <a:bodyPr/>
          <a:lstStyle/>
          <a:p>
            <a:r>
              <a:rPr lang="en-CA" sz="2700" b="1" dirty="0">
                <a:solidFill>
                  <a:schemeClr val="tx2"/>
                </a:solidFill>
              </a:rPr>
              <a:t>Province of BC Expertise</a:t>
            </a:r>
          </a:p>
        </p:txBody>
      </p:sp>
      <p:sp>
        <p:nvSpPr>
          <p:cNvPr id="3" name="Content Placeholder 2"/>
          <p:cNvSpPr>
            <a:spLocks noGrp="1"/>
          </p:cNvSpPr>
          <p:nvPr>
            <p:ph idx="1"/>
          </p:nvPr>
        </p:nvSpPr>
        <p:spPr>
          <a:xfrm>
            <a:off x="1212506" y="1113588"/>
            <a:ext cx="1890210" cy="1561331"/>
          </a:xfrm>
        </p:spPr>
        <p:txBody>
          <a:bodyPr>
            <a:normAutofit/>
          </a:bodyPr>
          <a:lstStyle/>
          <a:p>
            <a:pPr marL="0" indent="0" algn="ctr">
              <a:buNone/>
            </a:pPr>
            <a:r>
              <a:rPr lang="en-CA" sz="1800" dirty="0"/>
              <a:t>More than 20 staff specialize in &amp; have education &amp; experience in hydrogeology.</a:t>
            </a:r>
          </a:p>
        </p:txBody>
      </p:sp>
      <p:graphicFrame>
        <p:nvGraphicFramePr>
          <p:cNvPr id="4" name="Diagram 3"/>
          <p:cNvGraphicFramePr/>
          <p:nvPr>
            <p:extLst/>
          </p:nvPr>
        </p:nvGraphicFramePr>
        <p:xfrm>
          <a:off x="3387816" y="1322141"/>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383868" y="1005576"/>
            <a:ext cx="2585964" cy="577081"/>
          </a:xfrm>
          <a:prstGeom prst="rect">
            <a:avLst/>
          </a:prstGeom>
          <a:noFill/>
        </p:spPr>
        <p:txBody>
          <a:bodyPr wrap="none" rtlCol="0">
            <a:spAutoFit/>
          </a:bodyPr>
          <a:lstStyle/>
          <a:p>
            <a:pPr marL="0" lvl="1" defTabSz="685800"/>
            <a:r>
              <a:rPr lang="en-CA" dirty="0">
                <a:solidFill>
                  <a:prstClr val="black"/>
                </a:solidFill>
                <a:latin typeface="Calibri"/>
              </a:rPr>
              <a:t>Specialized knowledge in:</a:t>
            </a:r>
          </a:p>
          <a:p>
            <a:pPr defTabSz="685800"/>
            <a:endParaRPr lang="en-CA" sz="1350" dirty="0">
              <a:solidFill>
                <a:prstClr val="black"/>
              </a:solidFill>
              <a:latin typeface="Calibri"/>
            </a:endParaRPr>
          </a:p>
        </p:txBody>
      </p:sp>
      <p:pic>
        <p:nvPicPr>
          <p:cNvPr id="11" name="Picture 2"/>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67491" y="3784881"/>
            <a:ext cx="990121" cy="6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62765" y="3784881"/>
            <a:ext cx="990121" cy="6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3000" y="3072856"/>
            <a:ext cx="990121" cy="6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8643" y="3095532"/>
            <a:ext cx="990121" cy="6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9BE66D25-B9C3-4733-A8D8-EC31208CCF3A}"/>
              </a:ext>
            </a:extLst>
          </p:cNvPr>
          <p:cNvSpPr/>
          <p:nvPr/>
        </p:nvSpPr>
        <p:spPr>
          <a:xfrm>
            <a:off x="6570222" y="1559574"/>
            <a:ext cx="1361272" cy="55399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a:endParaRPr>
          </a:p>
        </p:txBody>
      </p:sp>
      <p:sp>
        <p:nvSpPr>
          <p:cNvPr id="7" name="Rectangle 6">
            <a:extLst>
              <a:ext uri="{FF2B5EF4-FFF2-40B4-BE49-F238E27FC236}">
                <a16:creationId xmlns:a16="http://schemas.microsoft.com/office/drawing/2014/main" id="{4FB60C7E-476B-4581-A61D-75DAE67F7BCF}"/>
              </a:ext>
            </a:extLst>
          </p:cNvPr>
          <p:cNvSpPr/>
          <p:nvPr/>
        </p:nvSpPr>
        <p:spPr>
          <a:xfrm>
            <a:off x="5004048" y="3597864"/>
            <a:ext cx="1350150" cy="5400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a:endParaRPr>
          </a:p>
        </p:txBody>
      </p:sp>
    </p:spTree>
    <p:extLst>
      <p:ext uri="{BB962C8B-B14F-4D97-AF65-F5344CB8AC3E}">
        <p14:creationId xmlns:p14="http://schemas.microsoft.com/office/powerpoint/2010/main" val="425573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96" y="16066"/>
            <a:ext cx="8046720" cy="532575"/>
          </a:xfrm>
        </p:spPr>
        <p:txBody>
          <a:bodyPr>
            <a:normAutofit fontScale="90000"/>
          </a:bodyPr>
          <a:lstStyle/>
          <a:p>
            <a:r>
              <a:rPr lang="en-US" sz="3600" dirty="0" smtClean="0">
                <a:latin typeface="+mn-lt"/>
              </a:rPr>
              <a:t>SECOND CALL </a:t>
            </a:r>
            <a:r>
              <a:rPr lang="en-US" sz="3600" dirty="0">
                <a:latin typeface="+mn-lt"/>
              </a:rPr>
              <a:t>- OVERVIEW</a:t>
            </a:r>
          </a:p>
        </p:txBody>
      </p:sp>
      <p:sp>
        <p:nvSpPr>
          <p:cNvPr id="3" name="Content Placeholder 2"/>
          <p:cNvSpPr>
            <a:spLocks noGrp="1"/>
          </p:cNvSpPr>
          <p:nvPr>
            <p:ph idx="1"/>
          </p:nvPr>
        </p:nvSpPr>
        <p:spPr>
          <a:xfrm>
            <a:off x="457201" y="548640"/>
            <a:ext cx="8328074" cy="3791243"/>
          </a:xfrm>
        </p:spPr>
        <p:txBody>
          <a:bodyPr>
            <a:normAutofit/>
          </a:bodyPr>
          <a:lstStyle/>
          <a:p>
            <a:pPr marL="514337" indent="-514337">
              <a:buFont typeface="+mj-lt"/>
              <a:buAutoNum type="arabicPeriod"/>
            </a:pPr>
            <a:endParaRPr lang="en-CA" dirty="0" smtClean="0"/>
          </a:p>
          <a:p>
            <a:pPr marL="0" indent="0">
              <a:buNone/>
            </a:pPr>
            <a:endParaRPr lang="en-US" dirty="0"/>
          </a:p>
        </p:txBody>
      </p:sp>
      <p:sp>
        <p:nvSpPr>
          <p:cNvPr id="4" name="Slide Number Placeholder 5"/>
          <p:cNvSpPr>
            <a:spLocks noGrp="1"/>
          </p:cNvSpPr>
          <p:nvPr>
            <p:ph type="sldNum" sz="quarter" idx="4294967295"/>
          </p:nvPr>
        </p:nvSpPr>
        <p:spPr>
          <a:xfrm>
            <a:off x="8583824" y="69057"/>
            <a:ext cx="468669"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189"/>
            <a:fld id="{0D297C05-AC99-294D-B757-1B4E4231E772}" type="slidenum">
              <a:rPr lang="en-US">
                <a:solidFill>
                  <a:prstClr val="black">
                    <a:tint val="75000"/>
                  </a:prstClr>
                </a:solidFill>
                <a:latin typeface="Calibri"/>
              </a:rPr>
              <a:pPr defTabSz="457189"/>
              <a:t>2</a:t>
            </a:fld>
            <a:endParaRPr lang="en-US" dirty="0">
              <a:solidFill>
                <a:prstClr val="black">
                  <a:tint val="75000"/>
                </a:prstClr>
              </a:solidFill>
              <a:latin typeface="Calibri"/>
            </a:endParaRPr>
          </a:p>
        </p:txBody>
      </p:sp>
      <p:sp>
        <p:nvSpPr>
          <p:cNvPr id="5" name="Rectangle 4"/>
          <p:cNvSpPr/>
          <p:nvPr/>
        </p:nvSpPr>
        <p:spPr>
          <a:xfrm>
            <a:off x="393895" y="548641"/>
            <a:ext cx="8391379" cy="4524315"/>
          </a:xfrm>
          <a:prstGeom prst="rect">
            <a:avLst/>
          </a:prstGeom>
        </p:spPr>
        <p:txBody>
          <a:bodyPr wrap="square">
            <a:spAutoFit/>
          </a:bodyPr>
          <a:lstStyle/>
          <a:p>
            <a:pPr marL="342900" indent="-342900">
              <a:buFont typeface="+mj-lt"/>
              <a:buAutoNum type="arabicPeriod"/>
            </a:pPr>
            <a:r>
              <a:rPr lang="en-CA" sz="1400" dirty="0" smtClean="0"/>
              <a:t>Greetings and welcome intro by Réjean Couture – New manager for the Groundwater Geoscience Program (</a:t>
            </a:r>
            <a:r>
              <a:rPr lang="en-CA" sz="1400" dirty="0"/>
              <a:t>GGP</a:t>
            </a:r>
            <a:r>
              <a:rPr lang="en-CA" sz="1400" dirty="0" smtClean="0"/>
              <a:t>) – 3 minutes</a:t>
            </a:r>
          </a:p>
          <a:p>
            <a:pPr marL="342900" indent="-342900">
              <a:buFont typeface="+mj-lt"/>
              <a:buAutoNum type="arabicPeriod"/>
            </a:pPr>
            <a:r>
              <a:rPr lang="en-CA" sz="1400" dirty="0" smtClean="0"/>
              <a:t>Quick </a:t>
            </a:r>
            <a:r>
              <a:rPr lang="en-CA" sz="1400" dirty="0"/>
              <a:t>Round-Table Presentation from all participants – 8 </a:t>
            </a:r>
            <a:r>
              <a:rPr lang="en-CA" sz="1400" dirty="0" smtClean="0"/>
              <a:t>minutes</a:t>
            </a:r>
          </a:p>
          <a:p>
            <a:pPr marL="342900" indent="-342900">
              <a:buFont typeface="+mj-lt"/>
              <a:buAutoNum type="arabicPeriod"/>
            </a:pPr>
            <a:r>
              <a:rPr lang="en-CA" sz="1400" dirty="0" smtClean="0"/>
              <a:t>Presentations </a:t>
            </a:r>
            <a:r>
              <a:rPr lang="en-CA" sz="1400" dirty="0"/>
              <a:t>– Pacific North West (BC, YK, NWT) – 24 minutes </a:t>
            </a:r>
            <a:endParaRPr lang="en-CA" sz="1400" dirty="0" smtClean="0"/>
          </a:p>
          <a:p>
            <a:pPr marL="742950" lvl="1" indent="-285750">
              <a:buFont typeface="Courier New" panose="02070309020205020404" pitchFamily="49" charset="0"/>
              <a:buChar char="o"/>
            </a:pPr>
            <a:r>
              <a:rPr lang="en-CA" sz="1400" dirty="0"/>
              <a:t>6 minutes: Collaboration on the shared waters of the Mackenzie River Basin </a:t>
            </a:r>
            <a:r>
              <a:rPr lang="en-CA" sz="1400" dirty="0" smtClean="0"/>
              <a:t>(Isabelle de-</a:t>
            </a:r>
            <a:r>
              <a:rPr lang="en-CA" sz="1400" dirty="0" err="1" smtClean="0"/>
              <a:t>Grandpré</a:t>
            </a:r>
            <a:r>
              <a:rPr lang="en-CA" sz="1400" dirty="0" smtClean="0"/>
              <a:t>)</a:t>
            </a:r>
            <a:endParaRPr lang="en-CA" sz="1400" dirty="0"/>
          </a:p>
          <a:p>
            <a:pPr marL="742950" lvl="1" indent="-285750">
              <a:buFont typeface="Courier New" panose="02070309020205020404" pitchFamily="49" charset="0"/>
              <a:buChar char="o"/>
            </a:pPr>
            <a:r>
              <a:rPr lang="en-CA" sz="1400" dirty="0"/>
              <a:t>6 minutes: NWT’s groundwater program (Isabelle de-</a:t>
            </a:r>
            <a:r>
              <a:rPr lang="en-CA" sz="1400" dirty="0" err="1"/>
              <a:t>Grandpré</a:t>
            </a:r>
            <a:r>
              <a:rPr lang="en-CA" sz="1400" dirty="0"/>
              <a:t>)</a:t>
            </a:r>
          </a:p>
          <a:p>
            <a:pPr marL="742950" lvl="1" indent="-285750">
              <a:buFont typeface="Courier New" panose="02070309020205020404" pitchFamily="49" charset="0"/>
              <a:buChar char="o"/>
            </a:pPr>
            <a:r>
              <a:rPr lang="en-CA" sz="1400" dirty="0"/>
              <a:t>6 minutes: BC’s groundwater program (Amy Sloma)</a:t>
            </a:r>
          </a:p>
          <a:p>
            <a:pPr marL="742950" lvl="1" indent="-285750">
              <a:buFont typeface="Courier New" panose="02070309020205020404" pitchFamily="49" charset="0"/>
              <a:buChar char="o"/>
            </a:pPr>
            <a:r>
              <a:rPr lang="en-CA" sz="1400" dirty="0"/>
              <a:t>6 minutes: YT’s groundwater program (Brendan Mulligan</a:t>
            </a:r>
            <a:r>
              <a:rPr lang="en-CA" sz="1400" dirty="0" smtClean="0"/>
              <a:t>)</a:t>
            </a:r>
            <a:endParaRPr lang="en-CA" sz="1400" dirty="0"/>
          </a:p>
          <a:p>
            <a:pPr marL="342900" indent="-342900">
              <a:buFont typeface="+mj-lt"/>
              <a:buAutoNum type="arabicPeriod"/>
            </a:pPr>
            <a:r>
              <a:rPr lang="en-CA" sz="1400" dirty="0" smtClean="0"/>
              <a:t>Open </a:t>
            </a:r>
            <a:r>
              <a:rPr lang="en-CA" sz="1400" dirty="0"/>
              <a:t>discussion from all based on the comments received from participants – 25 </a:t>
            </a:r>
            <a:r>
              <a:rPr lang="en-CA" sz="1400" dirty="0" smtClean="0"/>
              <a:t>minutes</a:t>
            </a:r>
          </a:p>
          <a:p>
            <a:pPr marL="742950" lvl="1" indent="-285750">
              <a:buFont typeface="Courier New" panose="02070309020205020404" pitchFamily="49" charset="0"/>
              <a:buChar char="o"/>
            </a:pPr>
            <a:r>
              <a:rPr lang="en-CA" sz="1400" dirty="0"/>
              <a:t>Impacts of COVID-19 on all jurisdiction activities (e.g. Fieldwork)</a:t>
            </a:r>
          </a:p>
          <a:p>
            <a:pPr marL="742950" lvl="1" indent="-285750">
              <a:buFont typeface="Courier New" panose="02070309020205020404" pitchFamily="49" charset="0"/>
              <a:buChar char="o"/>
            </a:pPr>
            <a:r>
              <a:rPr lang="en-CA" sz="1400" dirty="0"/>
              <a:t>Canada Water Agency - What is the place for groundwater?</a:t>
            </a:r>
          </a:p>
          <a:p>
            <a:pPr marL="742950" lvl="1" indent="-285750">
              <a:buFont typeface="Courier New" panose="02070309020205020404" pitchFamily="49" charset="0"/>
              <a:buChar char="o"/>
            </a:pPr>
            <a:r>
              <a:rPr lang="en-CA" sz="1400" dirty="0"/>
              <a:t>New version of the National Hydro Network (NHN) </a:t>
            </a:r>
            <a:endParaRPr lang="en-CA" sz="1400" dirty="0" smtClean="0"/>
          </a:p>
          <a:p>
            <a:pPr marL="742950" lvl="1" indent="-285750">
              <a:buFont typeface="Courier New" panose="02070309020205020404" pitchFamily="49" charset="0"/>
              <a:buChar char="o"/>
            </a:pPr>
            <a:r>
              <a:rPr lang="en-CA" sz="1400" dirty="0" smtClean="0"/>
              <a:t>Data </a:t>
            </a:r>
            <a:r>
              <a:rPr lang="en-CA" sz="1400" dirty="0"/>
              <a:t>base contacts in provinces and territories – please follow up with Étienne </a:t>
            </a:r>
            <a:r>
              <a:rPr lang="en-CA" sz="1400" dirty="0" smtClean="0"/>
              <a:t>Girard</a:t>
            </a:r>
            <a:endParaRPr lang="en-CA" sz="1400" dirty="0"/>
          </a:p>
          <a:p>
            <a:pPr marL="742950" lvl="1" indent="-285750">
              <a:buFont typeface="Courier New" panose="02070309020205020404" pitchFamily="49" charset="0"/>
              <a:buChar char="o"/>
            </a:pPr>
            <a:r>
              <a:rPr lang="en-CA" sz="1400" dirty="0"/>
              <a:t>Terms of Reference for the NDGW </a:t>
            </a:r>
            <a:endParaRPr lang="en-CA" sz="1400" dirty="0" smtClean="0"/>
          </a:p>
          <a:p>
            <a:pPr marL="342900" indent="-342900">
              <a:buFont typeface="+mj-lt"/>
              <a:buAutoNum type="arabicPeriod"/>
            </a:pPr>
            <a:r>
              <a:rPr lang="en-CA" sz="1400" dirty="0"/>
              <a:t>Next </a:t>
            </a:r>
            <a:r>
              <a:rPr lang="en-CA" sz="1400" dirty="0" smtClean="0"/>
              <a:t>meeting</a:t>
            </a:r>
          </a:p>
          <a:p>
            <a:pPr marL="628650" lvl="1" indent="-171450">
              <a:buFont typeface="Courier New" panose="02070309020205020404" pitchFamily="49" charset="0"/>
              <a:buChar char="o"/>
            </a:pPr>
            <a:r>
              <a:rPr lang="en-CA" sz="1400" dirty="0" smtClean="0"/>
              <a:t>September </a:t>
            </a:r>
            <a:r>
              <a:rPr lang="en-CA" sz="1400" dirty="0"/>
              <a:t>2 -  </a:t>
            </a:r>
            <a:r>
              <a:rPr lang="en-CA" sz="1400" dirty="0" smtClean="0"/>
              <a:t>Presentations by Martin Stapinsky from the </a:t>
            </a:r>
            <a:r>
              <a:rPr lang="fr-FR" sz="1400" i="1" dirty="0" smtClean="0"/>
              <a:t>Ministère </a:t>
            </a:r>
            <a:r>
              <a:rPr lang="fr-FR" sz="1400" i="1" dirty="0"/>
              <a:t>de l’environnement et de la lutte aux changements climatiques de la province de </a:t>
            </a:r>
            <a:r>
              <a:rPr lang="fr-FR" sz="1400" i="1" dirty="0" smtClean="0"/>
              <a:t>Québec</a:t>
            </a:r>
            <a:r>
              <a:rPr lang="fr-FR" sz="1400" dirty="0" smtClean="0"/>
              <a:t> and Daniel Paradis </a:t>
            </a:r>
            <a:r>
              <a:rPr lang="fr-FR" sz="1400" dirty="0" err="1" smtClean="0"/>
              <a:t>from</a:t>
            </a:r>
            <a:r>
              <a:rPr lang="fr-FR" sz="1400" dirty="0" smtClean="0"/>
              <a:t> the </a:t>
            </a:r>
            <a:r>
              <a:rPr lang="fr-FR" sz="1400" dirty="0" err="1" smtClean="0"/>
              <a:t>Geological</a:t>
            </a:r>
            <a:r>
              <a:rPr lang="fr-FR" sz="1400" dirty="0" smtClean="0"/>
              <a:t> Survey of Canada in Quebec City. </a:t>
            </a:r>
            <a:endParaRPr lang="fr-FR" sz="1400" dirty="0"/>
          </a:p>
          <a:p>
            <a:pPr marL="342900" indent="-342900">
              <a:buFont typeface="+mj-lt"/>
              <a:buAutoNum type="arabicPeriod"/>
            </a:pPr>
            <a:endParaRPr lang="en-CA" sz="1200" dirty="0" smtClean="0"/>
          </a:p>
          <a:p>
            <a:pPr marL="342900" indent="-342900">
              <a:buFont typeface="+mj-lt"/>
              <a:buAutoNum type="arabicPeriod"/>
            </a:pPr>
            <a:endParaRPr lang="en-CA" sz="1200" dirty="0" smtClean="0"/>
          </a:p>
          <a:p>
            <a:pPr marL="342900" indent="-342900">
              <a:buFont typeface="+mj-lt"/>
              <a:buAutoNum type="arabicPeriod"/>
            </a:pPr>
            <a:endParaRPr lang="en-CA" sz="1200" dirty="0"/>
          </a:p>
        </p:txBody>
      </p:sp>
    </p:spTree>
    <p:extLst>
      <p:ext uri="{BB962C8B-B14F-4D97-AF65-F5344CB8AC3E}">
        <p14:creationId xmlns:p14="http://schemas.microsoft.com/office/powerpoint/2010/main" val="3181324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85646" y="141480"/>
            <a:ext cx="546236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2700" b="1" dirty="0">
                <a:solidFill>
                  <a:srgbClr val="1F497D"/>
                </a:solidFill>
                <a:latin typeface="Calibri"/>
              </a:rPr>
              <a:t>Our Approach: </a:t>
            </a:r>
          </a:p>
          <a:p>
            <a:pPr defTabSz="685800"/>
            <a:r>
              <a:rPr lang="en-CA" sz="2700" b="1" dirty="0">
                <a:solidFill>
                  <a:srgbClr val="1F497D"/>
                </a:solidFill>
                <a:latin typeface="Calibri"/>
              </a:rPr>
              <a:t>Data Systems &amp; Analysis</a:t>
            </a:r>
            <a:endParaRPr lang="en-CA" sz="2700" dirty="0">
              <a:solidFill>
                <a:prstClr val="black"/>
              </a:solidFill>
              <a:latin typeface="Calibri"/>
            </a:endParaRPr>
          </a:p>
        </p:txBody>
      </p:sp>
      <p:graphicFrame>
        <p:nvGraphicFramePr>
          <p:cNvPr id="4" name="Diagram 3"/>
          <p:cNvGraphicFramePr/>
          <p:nvPr>
            <p:extLst/>
          </p:nvPr>
        </p:nvGraphicFramePr>
        <p:xfrm>
          <a:off x="1601670" y="1047750"/>
          <a:ext cx="5670630" cy="336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8528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29C9A3-4C12-4FDF-8D5E-EC76B9C2AA27}"/>
              </a:ext>
            </a:extLst>
          </p:cNvPr>
          <p:cNvSpPr/>
          <p:nvPr/>
        </p:nvSpPr>
        <p:spPr>
          <a:xfrm>
            <a:off x="1143000" y="0"/>
            <a:ext cx="6858000" cy="73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a:endParaRPr>
          </a:p>
        </p:txBody>
      </p:sp>
      <p:sp>
        <p:nvSpPr>
          <p:cNvPr id="2" name="Title 1">
            <a:extLst>
              <a:ext uri="{FF2B5EF4-FFF2-40B4-BE49-F238E27FC236}">
                <a16:creationId xmlns:a16="http://schemas.microsoft.com/office/drawing/2014/main" id="{72023F6F-CFAA-4EC1-8504-927F151D0549}"/>
              </a:ext>
            </a:extLst>
          </p:cNvPr>
          <p:cNvSpPr>
            <a:spLocks noGrp="1"/>
          </p:cNvSpPr>
          <p:nvPr>
            <p:ph type="title"/>
          </p:nvPr>
        </p:nvSpPr>
        <p:spPr>
          <a:xfrm>
            <a:off x="1432658" y="-119324"/>
            <a:ext cx="6172200" cy="857250"/>
          </a:xfrm>
        </p:spPr>
        <p:txBody>
          <a:bodyPr>
            <a:normAutofit/>
          </a:bodyPr>
          <a:lstStyle/>
          <a:p>
            <a:r>
              <a:rPr lang="en-CA" dirty="0">
                <a:solidFill>
                  <a:schemeClr val="bg1"/>
                </a:solidFill>
              </a:rPr>
              <a:t>WSA GWPR: Wells</a:t>
            </a:r>
          </a:p>
        </p:txBody>
      </p:sp>
      <p:sp>
        <p:nvSpPr>
          <p:cNvPr id="4" name="Footer Placeholder 3">
            <a:extLst>
              <a:ext uri="{FF2B5EF4-FFF2-40B4-BE49-F238E27FC236}">
                <a16:creationId xmlns:a16="http://schemas.microsoft.com/office/drawing/2014/main" id="{9609183F-257C-48A4-8FFC-0B7023194DF7}"/>
              </a:ext>
            </a:extLst>
          </p:cNvPr>
          <p:cNvSpPr>
            <a:spLocks noGrp="1"/>
          </p:cNvSpPr>
          <p:nvPr>
            <p:ph type="ftr" sz="quarter" idx="4294967295"/>
          </p:nvPr>
        </p:nvSpPr>
        <p:spPr>
          <a:xfrm>
            <a:off x="3486150" y="4767263"/>
            <a:ext cx="2171700" cy="273844"/>
          </a:xfrm>
          <a:prstGeom prst="rect">
            <a:avLst/>
          </a:prstGeom>
        </p:spPr>
        <p:txBody>
          <a:bodyPr vert="horz" lIns="68580" tIns="34290" rIns="68580" bIns="34290" rtlCol="0" anchor="ct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CA">
              <a:solidFill>
                <a:prstClr val="black">
                  <a:tint val="75000"/>
                </a:prstClr>
              </a:solidFill>
              <a:latin typeface="Calibri"/>
            </a:endParaRPr>
          </a:p>
        </p:txBody>
      </p:sp>
      <p:sp>
        <p:nvSpPr>
          <p:cNvPr id="5" name="Slide Number Placeholder 4">
            <a:extLst>
              <a:ext uri="{FF2B5EF4-FFF2-40B4-BE49-F238E27FC236}">
                <a16:creationId xmlns:a16="http://schemas.microsoft.com/office/drawing/2014/main" id="{D822D6D7-49E9-4AD3-B2B8-F012BC90EE90}"/>
              </a:ext>
            </a:extLst>
          </p:cNvPr>
          <p:cNvSpPr>
            <a:spLocks noGrp="1"/>
          </p:cNvSpPr>
          <p:nvPr>
            <p:ph type="sldNum" sz="quarter" idx="4294967295"/>
          </p:nvPr>
        </p:nvSpPr>
        <p:spPr>
          <a:xfrm>
            <a:off x="6057900" y="4767263"/>
            <a:ext cx="1600200" cy="273844"/>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44081A6-8E65-4D38-BB1C-2D29F54B045B}" type="slidenum">
              <a:rPr lang="en-CA">
                <a:solidFill>
                  <a:prstClr val="black">
                    <a:tint val="75000"/>
                  </a:prstClr>
                </a:solidFill>
                <a:latin typeface="Calibri"/>
              </a:rPr>
              <a:pPr/>
              <a:t>21</a:t>
            </a:fld>
            <a:endParaRPr lang="en-CA">
              <a:solidFill>
                <a:prstClr val="black">
                  <a:tint val="75000"/>
                </a:prstClr>
              </a:solidFill>
              <a:latin typeface="Calibri"/>
            </a:endParaRPr>
          </a:p>
        </p:txBody>
      </p:sp>
      <p:pic>
        <p:nvPicPr>
          <p:cNvPr id="1027" name="Picture 3" descr="Image result for bc cabin">
            <a:hlinkClick r:id="rId3"/>
            <a:extLst>
              <a:ext uri="{FF2B5EF4-FFF2-40B4-BE49-F238E27FC236}">
                <a16:creationId xmlns:a16="http://schemas.microsoft.com/office/drawing/2014/main" id="{BE90F1FE-132C-4228-A7EA-FB594B1D2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541" y="874840"/>
            <a:ext cx="2241584" cy="167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B815648-5C30-4EDD-AE2D-C461D510E6DD}"/>
              </a:ext>
            </a:extLst>
          </p:cNvPr>
          <p:cNvPicPr>
            <a:picLocks noChangeAspect="1"/>
          </p:cNvPicPr>
          <p:nvPr/>
        </p:nvPicPr>
        <p:blipFill rotWithShape="1">
          <a:blip r:embed="rId5"/>
          <a:srcRect l="45275" t="29247" r="24800" b="26283"/>
          <a:stretch/>
        </p:blipFill>
        <p:spPr>
          <a:xfrm>
            <a:off x="1433472" y="2628189"/>
            <a:ext cx="2227364" cy="1758446"/>
          </a:xfrm>
          <a:prstGeom prst="rect">
            <a:avLst/>
          </a:prstGeom>
        </p:spPr>
      </p:pic>
      <p:pic>
        <p:nvPicPr>
          <p:cNvPr id="10" name="Picture 2" descr="K:\WANSHARE\WSD\Ground Water\GWPR\GRIT\Compliance\2010-11\2010 Photos and Scanned Documents\Region 3  &amp; 5 Thompson Cariboo\2010\Kodiak Drilling Lt (Allan Stewart) &amp; Rob's Pump's 200 Ltd ( Jim Skiba)\23581 Well Id Quesnel.jpg">
            <a:extLst>
              <a:ext uri="{FF2B5EF4-FFF2-40B4-BE49-F238E27FC236}">
                <a16:creationId xmlns:a16="http://schemas.microsoft.com/office/drawing/2014/main" id="{E4546F8A-8038-41AD-89C9-F1461FAAE4E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217"/>
          <a:stretch/>
        </p:blipFill>
        <p:spPr bwMode="auto">
          <a:xfrm>
            <a:off x="4373379" y="874840"/>
            <a:ext cx="1284471" cy="1679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37D53F38-AF33-4A68-9FEB-04C493E25A87}"/>
              </a:ext>
            </a:extLst>
          </p:cNvPr>
          <p:cNvGraphicFramePr/>
          <p:nvPr>
            <p:extLst/>
          </p:nvPr>
        </p:nvGraphicFramePr>
        <p:xfrm>
          <a:off x="1406943" y="756866"/>
          <a:ext cx="2841021" cy="20313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0A189329-CF5C-4BE1-AE06-8F4560987D2B}"/>
              </a:ext>
            </a:extLst>
          </p:cNvPr>
          <p:cNvGraphicFramePr/>
          <p:nvPr>
            <p:extLst/>
          </p:nvPr>
        </p:nvGraphicFramePr>
        <p:xfrm>
          <a:off x="3660836" y="2623537"/>
          <a:ext cx="4250856" cy="175844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Picture 2" descr="K:\WANSHARE\WSD\Ground Water\GWPR\GRIT\Compliance\2010-11\2010 Photos and Scanned Documents\Region 3  &amp; 5 Thompson Cariboo\2010\Kodiak Drilling Lt (Allan Stewart) &amp; Rob's Pump's 200 Ltd ( Jim Skiba)\23581 Well Id Quesnel.jpg">
            <a:extLst>
              <a:ext uri="{FF2B5EF4-FFF2-40B4-BE49-F238E27FC236}">
                <a16:creationId xmlns:a16="http://schemas.microsoft.com/office/drawing/2014/main" id="{FAD594DD-FC93-48B0-8C9C-A42B109B6E5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217"/>
          <a:stretch/>
        </p:blipFill>
        <p:spPr bwMode="auto">
          <a:xfrm>
            <a:off x="4328338" y="866016"/>
            <a:ext cx="1284471" cy="1679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Image result for bc cabin">
            <a:hlinkClick r:id="rId3"/>
            <a:extLst>
              <a:ext uri="{FF2B5EF4-FFF2-40B4-BE49-F238E27FC236}">
                <a16:creationId xmlns:a16="http://schemas.microsoft.com/office/drawing/2014/main" id="{18EEF5F9-5D94-4F30-A8FB-D92F62EA3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1" y="866889"/>
            <a:ext cx="2241584" cy="1679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WANSHARE\WSD\Ground Water\GWPR\GRIT\Compliance\2010-11\2010 Photos and Scanned Documents\Region 3  &amp; 5 Thompson Cariboo\2010\Kodiak Drilling Lt (Allan Stewart) &amp; Rob's Pump's 200 Ltd ( Jim Skiba)\23581 Well Id Quesnel.jpg">
            <a:extLst>
              <a:ext uri="{FF2B5EF4-FFF2-40B4-BE49-F238E27FC236}">
                <a16:creationId xmlns:a16="http://schemas.microsoft.com/office/drawing/2014/main" id="{603183B7-C5B1-41E2-885F-14CF49A48C9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217"/>
          <a:stretch/>
        </p:blipFill>
        <p:spPr bwMode="auto">
          <a:xfrm>
            <a:off x="4312648" y="858064"/>
            <a:ext cx="1284471" cy="16790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mage result for bc cabin">
            <a:hlinkClick r:id="rId3"/>
            <a:extLst>
              <a:ext uri="{FF2B5EF4-FFF2-40B4-BE49-F238E27FC236}">
                <a16:creationId xmlns:a16="http://schemas.microsoft.com/office/drawing/2014/main" id="{CF275450-748B-4CB3-AC99-6F599656A7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54"/>
          <a:stretch/>
        </p:blipFill>
        <p:spPr bwMode="auto">
          <a:xfrm>
            <a:off x="5657851" y="874840"/>
            <a:ext cx="2177612" cy="1679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K:\WANSHARE\WSD\Ground Water\GWPR\GRIT\Compliance\2010-11\2010 Photos and Scanned Documents\Region 3  &amp; 5 Thompson Cariboo\2010\Kodiak Drilling Lt (Allan Stewart) &amp; Rob's Pump's 200 Ltd ( Jim Skiba)\23581 Well Id Quesnel.jpg">
            <a:extLst>
              <a:ext uri="{FF2B5EF4-FFF2-40B4-BE49-F238E27FC236}">
                <a16:creationId xmlns:a16="http://schemas.microsoft.com/office/drawing/2014/main" id="{ACA594BA-BBBB-4C80-BB8F-E0F13BB0A5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217"/>
          <a:stretch/>
        </p:blipFill>
        <p:spPr bwMode="auto">
          <a:xfrm>
            <a:off x="4312648" y="866016"/>
            <a:ext cx="1284471" cy="167902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FFB8087C-3E7C-4630-8033-1AEFB5AE7C97}"/>
              </a:ext>
            </a:extLst>
          </p:cNvPr>
          <p:cNvSpPr/>
          <p:nvPr/>
        </p:nvSpPr>
        <p:spPr>
          <a:xfrm>
            <a:off x="7389815" y="4580692"/>
            <a:ext cx="485820" cy="557864"/>
          </a:xfrm>
          <a:prstGeom prst="ellipse">
            <a:avLst/>
          </a:prstGeom>
          <a:blipFill rotWithShape="1">
            <a:blip r:embed="rId17"/>
            <a:stretch>
              <a:fillRect/>
            </a:stretch>
          </a:blipFill>
        </p:spPr>
        <p:style>
          <a:lnRef idx="2">
            <a:schemeClr val="lt1">
              <a:hueOff val="0"/>
              <a:satOff val="0"/>
              <a:lumOff val="0"/>
              <a:alphaOff val="0"/>
            </a:schemeClr>
          </a:lnRef>
          <a:fillRef idx="1">
            <a:scrgbClr r="0" g="0" b="0"/>
          </a:fillRef>
          <a:effectRef idx="0">
            <a:schemeClr val="accent1">
              <a:tint val="50000"/>
              <a:alpha val="9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707148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594" t="15196" r="24513" b="12117"/>
          <a:stretch/>
        </p:blipFill>
        <p:spPr bwMode="auto">
          <a:xfrm>
            <a:off x="1419514" y="710855"/>
            <a:ext cx="6458342" cy="367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4294967295"/>
          </p:nvPr>
        </p:nvSpPr>
        <p:spPr>
          <a:xfrm>
            <a:off x="3486150" y="4767263"/>
            <a:ext cx="2171700" cy="273844"/>
          </a:xfrm>
          <a:prstGeom prst="rect">
            <a:avLst/>
          </a:prstGeom>
        </p:spPr>
        <p:txBody>
          <a:bodyPr vert="horz" lIns="68580" tIns="34290" rIns="68580" bIns="34290" rtlCol="0" anchor="ct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CA" dirty="0">
              <a:solidFill>
                <a:prstClr val="black">
                  <a:tint val="75000"/>
                </a:prstClr>
              </a:solidFill>
              <a:latin typeface="Calibri"/>
            </a:endParaRPr>
          </a:p>
        </p:txBody>
      </p:sp>
      <p:sp>
        <p:nvSpPr>
          <p:cNvPr id="5" name="Slide Number Placeholder 4"/>
          <p:cNvSpPr>
            <a:spLocks noGrp="1"/>
          </p:cNvSpPr>
          <p:nvPr>
            <p:ph type="sldNum" sz="quarter" idx="4294967295"/>
          </p:nvPr>
        </p:nvSpPr>
        <p:spPr>
          <a:xfrm>
            <a:off x="6057900" y="4767263"/>
            <a:ext cx="1600200" cy="273844"/>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44081A6-8E65-4D38-BB1C-2D29F54B045B}" type="slidenum">
              <a:rPr lang="en-CA">
                <a:solidFill>
                  <a:prstClr val="black">
                    <a:tint val="75000"/>
                  </a:prstClr>
                </a:solidFill>
                <a:latin typeface="Calibri"/>
              </a:rPr>
              <a:pPr/>
              <a:t>22</a:t>
            </a:fld>
            <a:endParaRPr lang="en-CA">
              <a:solidFill>
                <a:prstClr val="black">
                  <a:tint val="75000"/>
                </a:prstClr>
              </a:solidFill>
              <a:latin typeface="Calibri"/>
            </a:endParaRPr>
          </a:p>
        </p:txBody>
      </p:sp>
      <p:sp>
        <p:nvSpPr>
          <p:cNvPr id="6" name="Title 1"/>
          <p:cNvSpPr txBox="1">
            <a:spLocks/>
          </p:cNvSpPr>
          <p:nvPr/>
        </p:nvSpPr>
        <p:spPr>
          <a:xfrm>
            <a:off x="1385646" y="0"/>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3300" dirty="0">
                <a:solidFill>
                  <a:prstClr val="black"/>
                </a:solidFill>
                <a:latin typeface="Calibri"/>
              </a:rPr>
              <a:t>BC Aquifer Mapping Prioritization</a:t>
            </a:r>
          </a:p>
        </p:txBody>
      </p:sp>
      <p:graphicFrame>
        <p:nvGraphicFramePr>
          <p:cNvPr id="8" name="Diagram 7"/>
          <p:cNvGraphicFramePr/>
          <p:nvPr>
            <p:extLst/>
          </p:nvPr>
        </p:nvGraphicFramePr>
        <p:xfrm>
          <a:off x="3221850" y="872226"/>
          <a:ext cx="45720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9D3CB439-B4EC-4297-8126-DA9B4EC372D4}"/>
              </a:ext>
            </a:extLst>
          </p:cNvPr>
          <p:cNvSpPr/>
          <p:nvPr/>
        </p:nvSpPr>
        <p:spPr>
          <a:xfrm>
            <a:off x="7164288" y="4623978"/>
            <a:ext cx="836712" cy="521912"/>
          </a:xfrm>
          <a:prstGeom prst="ellipse">
            <a:avLst/>
          </a:prstGeom>
          <a:blipFill rotWithShape="1">
            <a:blip r:embed="rId9"/>
            <a:stretch>
              <a:fillRect/>
            </a:stretch>
          </a:blipFill>
        </p:spPr>
        <p:style>
          <a:lnRef idx="2">
            <a:schemeClr val="lt1">
              <a:hueOff val="0"/>
              <a:satOff val="0"/>
              <a:lumOff val="0"/>
              <a:alphaOff val="0"/>
            </a:schemeClr>
          </a:lnRef>
          <a:fillRef idx="1">
            <a:scrgbClr r="0" g="0" b="0"/>
          </a:fillRef>
          <a:effectRef idx="0">
            <a:schemeClr val="accent1">
              <a:tint val="50000"/>
              <a:alpha val="90000"/>
              <a:hueOff val="18797"/>
              <a:satOff val="-882"/>
              <a:lumOff val="3766"/>
              <a:alphaOff val="-13333"/>
            </a:schemeClr>
          </a:effectRef>
          <a:fontRef idx="minor">
            <a:schemeClr val="lt1">
              <a:hueOff val="0"/>
              <a:satOff val="0"/>
              <a:lumOff val="0"/>
              <a:alphaOff val="0"/>
            </a:schemeClr>
          </a:fontRef>
        </p:style>
      </p:sp>
    </p:spTree>
    <p:extLst>
      <p:ext uri="{BB962C8B-B14F-4D97-AF65-F5344CB8AC3E}">
        <p14:creationId xmlns:p14="http://schemas.microsoft.com/office/powerpoint/2010/main" val="3577646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F6E21B-EE9E-4147-BC9C-8EA5EA5C4A0F}"/>
              </a:ext>
            </a:extLst>
          </p:cNvPr>
          <p:cNvSpPr>
            <a:spLocks noGrp="1"/>
          </p:cNvSpPr>
          <p:nvPr>
            <p:ph type="title"/>
          </p:nvPr>
        </p:nvSpPr>
        <p:spPr>
          <a:xfrm>
            <a:off x="3923996" y="100024"/>
            <a:ext cx="3836528" cy="1360641"/>
          </a:xfrm>
        </p:spPr>
        <p:txBody>
          <a:bodyPr>
            <a:normAutofit/>
          </a:bodyPr>
          <a:lstStyle/>
          <a:p>
            <a:r>
              <a:rPr lang="en-CA" dirty="0"/>
              <a:t>Accessing Aquifer Mapping</a:t>
            </a:r>
          </a:p>
        </p:txBody>
      </p:sp>
      <p:pic>
        <p:nvPicPr>
          <p:cNvPr id="7" name="Picture 6">
            <a:extLst>
              <a:ext uri="{FF2B5EF4-FFF2-40B4-BE49-F238E27FC236}">
                <a16:creationId xmlns:a16="http://schemas.microsoft.com/office/drawing/2014/main" id="{0E5345A5-8450-488C-8D84-37CC36B6141F}"/>
              </a:ext>
            </a:extLst>
          </p:cNvPr>
          <p:cNvPicPr>
            <a:picLocks noChangeAspect="1"/>
          </p:cNvPicPr>
          <p:nvPr/>
        </p:nvPicPr>
        <p:blipFill rotWithShape="1">
          <a:blip r:embed="rId3"/>
          <a:srcRect l="10238" t="14479" r="57475" b="23741"/>
          <a:stretch/>
        </p:blipFill>
        <p:spPr>
          <a:xfrm>
            <a:off x="1383476" y="1436729"/>
            <a:ext cx="2966462" cy="3015488"/>
          </a:xfrm>
          <a:prstGeom prst="rect">
            <a:avLst/>
          </a:prstGeom>
        </p:spPr>
      </p:pic>
      <p:pic>
        <p:nvPicPr>
          <p:cNvPr id="8" name="Picture 7">
            <a:extLst>
              <a:ext uri="{FF2B5EF4-FFF2-40B4-BE49-F238E27FC236}">
                <a16:creationId xmlns:a16="http://schemas.microsoft.com/office/drawing/2014/main" id="{E53F7E0A-415B-4A1B-8670-578477813531}"/>
              </a:ext>
            </a:extLst>
          </p:cNvPr>
          <p:cNvPicPr>
            <a:picLocks noChangeAspect="1"/>
          </p:cNvPicPr>
          <p:nvPr/>
        </p:nvPicPr>
        <p:blipFill rotWithShape="1">
          <a:blip r:embed="rId3"/>
          <a:srcRect l="42524" t="13340" r="10226" b="6613"/>
          <a:stretch/>
        </p:blipFill>
        <p:spPr>
          <a:xfrm>
            <a:off x="4409982" y="1436729"/>
            <a:ext cx="3350542" cy="3015488"/>
          </a:xfrm>
          <a:prstGeom prst="rect">
            <a:avLst/>
          </a:prstGeom>
        </p:spPr>
      </p:pic>
      <p:pic>
        <p:nvPicPr>
          <p:cNvPr id="9" name="Picture 8">
            <a:extLst>
              <a:ext uri="{FF2B5EF4-FFF2-40B4-BE49-F238E27FC236}">
                <a16:creationId xmlns:a16="http://schemas.microsoft.com/office/drawing/2014/main" id="{7A7F229A-F051-4571-97DD-6FAF8C55977A}"/>
              </a:ext>
            </a:extLst>
          </p:cNvPr>
          <p:cNvPicPr>
            <a:picLocks noChangeAspect="1"/>
          </p:cNvPicPr>
          <p:nvPr/>
        </p:nvPicPr>
        <p:blipFill rotWithShape="1">
          <a:blip r:embed="rId4"/>
          <a:srcRect l="11062" t="15913" r="63963" b="61495"/>
          <a:stretch/>
        </p:blipFill>
        <p:spPr>
          <a:xfrm>
            <a:off x="1298540" y="214324"/>
            <a:ext cx="2247346" cy="1080120"/>
          </a:xfrm>
          <a:prstGeom prst="rect">
            <a:avLst/>
          </a:prstGeom>
          <a:ln w="25400">
            <a:solidFill>
              <a:schemeClr val="tx2"/>
            </a:solidFill>
          </a:ln>
        </p:spPr>
      </p:pic>
      <p:sp>
        <p:nvSpPr>
          <p:cNvPr id="11" name="Rectangle 10">
            <a:extLst>
              <a:ext uri="{FF2B5EF4-FFF2-40B4-BE49-F238E27FC236}">
                <a16:creationId xmlns:a16="http://schemas.microsoft.com/office/drawing/2014/main" id="{123F8B78-8B34-4EB4-ADCC-24EC3E5C5E1C}"/>
              </a:ext>
            </a:extLst>
          </p:cNvPr>
          <p:cNvSpPr/>
          <p:nvPr/>
        </p:nvSpPr>
        <p:spPr>
          <a:xfrm>
            <a:off x="1277634" y="1383618"/>
            <a:ext cx="6588732" cy="307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a:endParaRPr>
          </a:p>
        </p:txBody>
      </p:sp>
      <p:sp>
        <p:nvSpPr>
          <p:cNvPr id="10" name="Oval 9">
            <a:extLst>
              <a:ext uri="{FF2B5EF4-FFF2-40B4-BE49-F238E27FC236}">
                <a16:creationId xmlns:a16="http://schemas.microsoft.com/office/drawing/2014/main" id="{61E6C649-461E-406C-A6D1-AE243949C82D}"/>
              </a:ext>
            </a:extLst>
          </p:cNvPr>
          <p:cNvSpPr/>
          <p:nvPr/>
        </p:nvSpPr>
        <p:spPr>
          <a:xfrm>
            <a:off x="7164288" y="4623978"/>
            <a:ext cx="836712" cy="521912"/>
          </a:xfrm>
          <a:prstGeom prst="ellipse">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alpha val="90000"/>
              <a:hueOff val="18797"/>
              <a:satOff val="-882"/>
              <a:lumOff val="3766"/>
              <a:alphaOff val="-13333"/>
            </a:schemeClr>
          </a:effectRef>
          <a:fontRef idx="minor">
            <a:schemeClr val="lt1">
              <a:hueOff val="0"/>
              <a:satOff val="0"/>
              <a:lumOff val="0"/>
              <a:alphaOff val="0"/>
            </a:schemeClr>
          </a:fontRef>
        </p:style>
      </p:sp>
      <p:sp>
        <p:nvSpPr>
          <p:cNvPr id="2" name="TextBox 1">
            <a:extLst>
              <a:ext uri="{FF2B5EF4-FFF2-40B4-BE49-F238E27FC236}">
                <a16:creationId xmlns:a16="http://schemas.microsoft.com/office/drawing/2014/main" id="{D7E1EF0A-175B-4D03-B00F-2206E2DAA94A}"/>
              </a:ext>
            </a:extLst>
          </p:cNvPr>
          <p:cNvSpPr txBox="1"/>
          <p:nvPr/>
        </p:nvSpPr>
        <p:spPr>
          <a:xfrm>
            <a:off x="3651728" y="1113588"/>
            <a:ext cx="3350541" cy="300082"/>
          </a:xfrm>
          <a:prstGeom prst="rect">
            <a:avLst/>
          </a:prstGeom>
          <a:noFill/>
        </p:spPr>
        <p:txBody>
          <a:bodyPr wrap="square" rtlCol="0">
            <a:spAutoFit/>
          </a:bodyPr>
          <a:lstStyle/>
          <a:p>
            <a:pPr defTabSz="685800"/>
            <a:r>
              <a:rPr lang="en-CA" sz="1350" dirty="0">
                <a:solidFill>
                  <a:prstClr val="black"/>
                </a:solidFill>
                <a:latin typeface="Calibri"/>
                <a:hlinkClick r:id="rId6"/>
              </a:rPr>
              <a:t>https://apps.nrs.gov.bc.ca/gwells/aquifers</a:t>
            </a:r>
            <a:endParaRPr lang="en-CA" sz="1350" dirty="0">
              <a:solidFill>
                <a:prstClr val="black"/>
              </a:solidFill>
              <a:latin typeface="Calibri"/>
            </a:endParaRPr>
          </a:p>
        </p:txBody>
      </p:sp>
    </p:spTree>
    <p:extLst>
      <p:ext uri="{BB962C8B-B14F-4D97-AF65-F5344CB8AC3E}">
        <p14:creationId xmlns:p14="http://schemas.microsoft.com/office/powerpoint/2010/main" val="141135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3486150" y="4767263"/>
            <a:ext cx="2171700" cy="273844"/>
          </a:xfrm>
          <a:prstGeom prst="rect">
            <a:avLst/>
          </a:prstGeom>
        </p:spPr>
        <p:txBody>
          <a:bodyPr vert="horz" lIns="68580" tIns="34290" rIns="68580" bIns="34290" rtlCol="0" anchor="ct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CA" dirty="0">
              <a:solidFill>
                <a:prstClr val="black">
                  <a:tint val="75000"/>
                </a:prstClr>
              </a:solidFill>
              <a:latin typeface="Calibri"/>
            </a:endParaRPr>
          </a:p>
        </p:txBody>
      </p:sp>
      <p:sp>
        <p:nvSpPr>
          <p:cNvPr id="5" name="Slide Number Placeholder 4"/>
          <p:cNvSpPr>
            <a:spLocks noGrp="1"/>
          </p:cNvSpPr>
          <p:nvPr>
            <p:ph type="sldNum" sz="quarter" idx="4294967295"/>
          </p:nvPr>
        </p:nvSpPr>
        <p:spPr>
          <a:xfrm>
            <a:off x="6057900" y="4767263"/>
            <a:ext cx="1600200" cy="273844"/>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E44081A6-8E65-4D38-BB1C-2D29F54B045B}" type="slidenum">
              <a:rPr lang="en-CA">
                <a:solidFill>
                  <a:prstClr val="black">
                    <a:tint val="75000"/>
                  </a:prstClr>
                </a:solidFill>
                <a:latin typeface="Calibri"/>
              </a:rPr>
              <a:pPr/>
              <a:t>24</a:t>
            </a:fld>
            <a:endParaRPr lang="en-CA" dirty="0">
              <a:solidFill>
                <a:prstClr val="black">
                  <a:tint val="75000"/>
                </a:prstClr>
              </a:solidFill>
              <a:latin typeface="Calibri"/>
            </a:endParaRPr>
          </a:p>
        </p:txBody>
      </p:sp>
      <p:sp>
        <p:nvSpPr>
          <p:cNvPr id="6" name="Title 1"/>
          <p:cNvSpPr txBox="1">
            <a:spLocks/>
          </p:cNvSpPr>
          <p:nvPr/>
        </p:nvSpPr>
        <p:spPr>
          <a:xfrm>
            <a:off x="1385646" y="0"/>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3300" dirty="0">
                <a:solidFill>
                  <a:prstClr val="black"/>
                </a:solidFill>
                <a:latin typeface="Calibri"/>
              </a:rPr>
              <a:t>BC Aquifer Mapping Limitations</a:t>
            </a:r>
          </a:p>
        </p:txBody>
      </p:sp>
      <p:graphicFrame>
        <p:nvGraphicFramePr>
          <p:cNvPr id="12" name="Diagram 11"/>
          <p:cNvGraphicFramePr/>
          <p:nvPr>
            <p:extLst/>
          </p:nvPr>
        </p:nvGraphicFramePr>
        <p:xfrm>
          <a:off x="2735797" y="924948"/>
          <a:ext cx="6392225" cy="3401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2116297"/>
            <a:ext cx="1604963"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 name="Diagram 19"/>
          <p:cNvGraphicFramePr/>
          <p:nvPr>
            <p:extLst/>
          </p:nvPr>
        </p:nvGraphicFramePr>
        <p:xfrm>
          <a:off x="1490595" y="1167594"/>
          <a:ext cx="2322258" cy="7560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Rectangle 14"/>
          <p:cNvSpPr/>
          <p:nvPr/>
        </p:nvSpPr>
        <p:spPr>
          <a:xfrm>
            <a:off x="4301970" y="857250"/>
            <a:ext cx="3618402" cy="35643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a:endParaRPr>
          </a:p>
        </p:txBody>
      </p:sp>
      <p:sp>
        <p:nvSpPr>
          <p:cNvPr id="9" name="Oval 8">
            <a:extLst>
              <a:ext uri="{FF2B5EF4-FFF2-40B4-BE49-F238E27FC236}">
                <a16:creationId xmlns:a16="http://schemas.microsoft.com/office/drawing/2014/main" id="{695C4340-F9B2-4D9B-8E8F-61CE290E7E30}"/>
              </a:ext>
            </a:extLst>
          </p:cNvPr>
          <p:cNvSpPr/>
          <p:nvPr/>
        </p:nvSpPr>
        <p:spPr>
          <a:xfrm>
            <a:off x="7164288" y="4623978"/>
            <a:ext cx="836712" cy="521912"/>
          </a:xfrm>
          <a:prstGeom prst="ellipse">
            <a:avLst/>
          </a:prstGeom>
          <a:blipFill rotWithShape="1">
            <a:blip r:embed="rId14"/>
            <a:stretch>
              <a:fillRect/>
            </a:stretch>
          </a:blipFill>
        </p:spPr>
        <p:style>
          <a:lnRef idx="2">
            <a:schemeClr val="lt1">
              <a:hueOff val="0"/>
              <a:satOff val="0"/>
              <a:lumOff val="0"/>
              <a:alphaOff val="0"/>
            </a:schemeClr>
          </a:lnRef>
          <a:fillRef idx="1">
            <a:scrgbClr r="0" g="0" b="0"/>
          </a:fillRef>
          <a:effectRef idx="0">
            <a:schemeClr val="accent1">
              <a:tint val="50000"/>
              <a:alpha val="90000"/>
              <a:hueOff val="18797"/>
              <a:satOff val="-882"/>
              <a:lumOff val="3766"/>
              <a:alphaOff val="-13333"/>
            </a:schemeClr>
          </a:effectRef>
          <a:fontRef idx="minor">
            <a:schemeClr val="lt1">
              <a:hueOff val="0"/>
              <a:satOff val="0"/>
              <a:lumOff val="0"/>
              <a:alphaOff val="0"/>
            </a:schemeClr>
          </a:fontRef>
        </p:style>
      </p:sp>
      <p:sp>
        <p:nvSpPr>
          <p:cNvPr id="2" name="Rectangle 1">
            <a:extLst>
              <a:ext uri="{FF2B5EF4-FFF2-40B4-BE49-F238E27FC236}">
                <a16:creationId xmlns:a16="http://schemas.microsoft.com/office/drawing/2014/main" id="{9D34C7F4-E1A7-496D-9306-43735322F910}"/>
              </a:ext>
            </a:extLst>
          </p:cNvPr>
          <p:cNvSpPr/>
          <p:nvPr/>
        </p:nvSpPr>
        <p:spPr>
          <a:xfrm>
            <a:off x="1621072" y="4025704"/>
            <a:ext cx="1912831" cy="300082"/>
          </a:xfrm>
          <a:prstGeom prst="rect">
            <a:avLst/>
          </a:prstGeom>
        </p:spPr>
        <p:txBody>
          <a:bodyPr wrap="none">
            <a:spAutoFit/>
          </a:bodyPr>
          <a:lstStyle/>
          <a:p>
            <a:pPr defTabSz="685800"/>
            <a:r>
              <a:rPr lang="en-US" sz="1350" dirty="0">
                <a:solidFill>
                  <a:prstClr val="black"/>
                </a:solidFill>
                <a:latin typeface="Calibri"/>
                <a:hlinkClick r:id="rId15"/>
              </a:rPr>
              <a:t>BC Water Science Series </a:t>
            </a:r>
            <a:endParaRPr lang="en-CA" sz="1350" dirty="0">
              <a:solidFill>
                <a:prstClr val="black"/>
              </a:solidFill>
              <a:latin typeface="Calibri"/>
            </a:endParaRPr>
          </a:p>
        </p:txBody>
      </p:sp>
    </p:spTree>
    <p:extLst>
      <p:ext uri="{BB962C8B-B14F-4D97-AF65-F5344CB8AC3E}">
        <p14:creationId xmlns:p14="http://schemas.microsoft.com/office/powerpoint/2010/main" val="82796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ChangeArrowheads="1"/>
          </p:cNvSpPr>
          <p:nvPr/>
        </p:nvSpPr>
        <p:spPr bwMode="auto">
          <a:xfrm>
            <a:off x="2912268" y="115235"/>
            <a:ext cx="4845844" cy="1523494"/>
          </a:xfrm>
          <a:prstGeom prst="rect">
            <a:avLst/>
          </a:prstGeom>
          <a:noFill/>
          <a:ln w="9525">
            <a:noFill/>
            <a:miter lim="800000"/>
            <a:headEnd/>
            <a:tailEnd/>
          </a:ln>
        </p:spPr>
        <p:txBody>
          <a:bodyPr>
            <a:spAutoFit/>
          </a:bodyPr>
          <a:lstStyle/>
          <a:p>
            <a:pPr defTabSz="685800"/>
            <a:r>
              <a:rPr lang="en-CA" sz="3000" dirty="0">
                <a:solidFill>
                  <a:prstClr val="black"/>
                </a:solidFill>
                <a:latin typeface="Calibri" pitchFamily="34" charset="0"/>
              </a:rPr>
              <a:t>Key Reports:</a:t>
            </a:r>
          </a:p>
          <a:p>
            <a:pPr defTabSz="685800"/>
            <a:r>
              <a:rPr lang="en-CA" sz="2100" dirty="0">
                <a:solidFill>
                  <a:prstClr val="black"/>
                </a:solidFill>
                <a:latin typeface="Calibri" pitchFamily="34" charset="0"/>
              </a:rPr>
              <a:t>Liard and Petitot Sub Basins Transboundary Groundwater Resources Assessment (2018)</a:t>
            </a:r>
            <a:endParaRPr lang="en-CA" sz="2700" dirty="0">
              <a:solidFill>
                <a:prstClr val="black"/>
              </a:solidFill>
              <a:latin typeface="Calibri" pitchFamily="34" charset="0"/>
            </a:endParaRPr>
          </a:p>
        </p:txBody>
      </p:sp>
      <p:sp>
        <p:nvSpPr>
          <p:cNvPr id="8" name="Content Placeholder 7">
            <a:extLst>
              <a:ext uri="{FF2B5EF4-FFF2-40B4-BE49-F238E27FC236}">
                <a16:creationId xmlns:a16="http://schemas.microsoft.com/office/drawing/2014/main" id="{C2DA78E9-04CF-41F6-A011-553C9724D5B1}"/>
              </a:ext>
            </a:extLst>
          </p:cNvPr>
          <p:cNvSpPr>
            <a:spLocks noGrp="1"/>
          </p:cNvSpPr>
          <p:nvPr>
            <p:ph idx="1"/>
          </p:nvPr>
        </p:nvSpPr>
        <p:spPr>
          <a:xfrm>
            <a:off x="5006444" y="1291758"/>
            <a:ext cx="3483399" cy="3357926"/>
          </a:xfrm>
        </p:spPr>
        <p:txBody>
          <a:bodyPr>
            <a:normAutofit fontScale="92500"/>
          </a:bodyPr>
          <a:lstStyle/>
          <a:p>
            <a:r>
              <a:rPr lang="en-CA" sz="1800" dirty="0"/>
              <a:t>Provides geological and hydrogeological data to aid in groundwater resources assessments in the Liard and Petitot sub-basins transboundary water management areas</a:t>
            </a:r>
          </a:p>
          <a:p>
            <a:r>
              <a:rPr lang="en-CA" sz="1800" dirty="0"/>
              <a:t>Compiles, synthesizes and analyzes groundwater information	, including:</a:t>
            </a:r>
          </a:p>
          <a:p>
            <a:pPr lvl="1"/>
            <a:r>
              <a:rPr lang="en-CA" sz="1500" dirty="0"/>
              <a:t>Surficial geology maps, water well records, geology, hydrology, current development and groundwater use</a:t>
            </a:r>
          </a:p>
        </p:txBody>
      </p:sp>
      <p:pic>
        <p:nvPicPr>
          <p:cNvPr id="17" name="Picture 2" descr="Z:\WPS\Mackenzie River Basin Board\Peace Bilateral\Peace Bilateral 2011 and Beyond\Presentations\Ramparts_K  Trembath_2013.JPG">
            <a:extLst>
              <a:ext uri="{FF2B5EF4-FFF2-40B4-BE49-F238E27FC236}">
                <a16:creationId xmlns:a16="http://schemas.microsoft.com/office/drawing/2014/main" id="{D5981D42-8E35-4B5E-AEC0-3664A1F89E09}"/>
              </a:ext>
            </a:extLst>
          </p:cNvPr>
          <p:cNvPicPr>
            <a:picLocks noChangeAspect="1" noChangeArrowheads="1"/>
          </p:cNvPicPr>
          <p:nvPr/>
        </p:nvPicPr>
        <p:blipFill>
          <a:blip r:embed="rId3" cstate="print"/>
          <a:srcRect/>
          <a:stretch>
            <a:fillRect/>
          </a:stretch>
        </p:blipFill>
        <p:spPr bwMode="auto">
          <a:xfrm>
            <a:off x="1406780" y="239363"/>
            <a:ext cx="1404156" cy="1053117"/>
          </a:xfrm>
          <a:prstGeom prst="rect">
            <a:avLst/>
          </a:prstGeom>
          <a:noFill/>
        </p:spPr>
      </p:pic>
      <p:pic>
        <p:nvPicPr>
          <p:cNvPr id="3" name="Picture 2">
            <a:extLst>
              <a:ext uri="{FF2B5EF4-FFF2-40B4-BE49-F238E27FC236}">
                <a16:creationId xmlns:a16="http://schemas.microsoft.com/office/drawing/2014/main" id="{82F721DC-DDAC-45F2-8CDC-9835907E6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27" y="1373676"/>
            <a:ext cx="2469943" cy="3060858"/>
          </a:xfrm>
          <a:prstGeom prst="rect">
            <a:avLst/>
          </a:prstGeom>
        </p:spPr>
      </p:pic>
      <p:sp>
        <p:nvSpPr>
          <p:cNvPr id="6" name="Oval 5">
            <a:extLst>
              <a:ext uri="{FF2B5EF4-FFF2-40B4-BE49-F238E27FC236}">
                <a16:creationId xmlns:a16="http://schemas.microsoft.com/office/drawing/2014/main" id="{A81FCABF-068B-4A45-A94A-8E04162E0C77}"/>
              </a:ext>
            </a:extLst>
          </p:cNvPr>
          <p:cNvSpPr/>
          <p:nvPr/>
        </p:nvSpPr>
        <p:spPr>
          <a:xfrm>
            <a:off x="7238881" y="4529489"/>
            <a:ext cx="745151" cy="618542"/>
          </a:xfrm>
          <a:prstGeom prst="ellipse">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alpha val="90000"/>
              <a:hueOff val="37594"/>
              <a:satOff val="-1763"/>
              <a:lumOff val="7533"/>
              <a:alphaOff val="-26667"/>
            </a:schemeClr>
          </a:effectRef>
          <a:fontRef idx="minor">
            <a:schemeClr val="lt1">
              <a:hueOff val="0"/>
              <a:satOff val="0"/>
              <a:lumOff val="0"/>
              <a:alphaOff val="0"/>
            </a:schemeClr>
          </a:fontRef>
        </p:style>
      </p:sp>
    </p:spTree>
    <p:extLst>
      <p:ext uri="{BB962C8B-B14F-4D97-AF65-F5344CB8AC3E}">
        <p14:creationId xmlns:p14="http://schemas.microsoft.com/office/powerpoint/2010/main" val="396945666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71625" y="65573"/>
            <a:ext cx="546236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2700" b="1" dirty="0">
                <a:solidFill>
                  <a:srgbClr val="1F497D"/>
                </a:solidFill>
                <a:latin typeface="Calibri"/>
              </a:rPr>
              <a:t>Our Approach: </a:t>
            </a:r>
          </a:p>
          <a:p>
            <a:pPr defTabSz="685800"/>
            <a:r>
              <a:rPr lang="en-CA" sz="2700" b="1" dirty="0">
                <a:solidFill>
                  <a:srgbClr val="1F497D"/>
                </a:solidFill>
                <a:latin typeface="Calibri"/>
              </a:rPr>
              <a:t>Research Partnerships</a:t>
            </a:r>
            <a:endParaRPr lang="en-CA" sz="2700" dirty="0">
              <a:solidFill>
                <a:prstClr val="black"/>
              </a:solidFill>
              <a:latin typeface="Calibri"/>
            </a:endParaRPr>
          </a:p>
        </p:txBody>
      </p:sp>
      <p:sp>
        <p:nvSpPr>
          <p:cNvPr id="4" name="Title 1"/>
          <p:cNvSpPr>
            <a:spLocks noGrp="1"/>
          </p:cNvSpPr>
          <p:nvPr>
            <p:ph type="title"/>
          </p:nvPr>
        </p:nvSpPr>
        <p:spPr>
          <a:xfrm>
            <a:off x="1170787" y="1047398"/>
            <a:ext cx="2660053" cy="2091795"/>
          </a:xfrm>
        </p:spPr>
        <p:txBody>
          <a:bodyPr/>
          <a:lstStyle/>
          <a:p>
            <a:pPr algn="l"/>
            <a:r>
              <a:rPr lang="en-CA" sz="1650" dirty="0"/>
              <a:t>Example:</a:t>
            </a:r>
            <a:br>
              <a:rPr lang="en-CA" sz="1650" dirty="0"/>
            </a:br>
            <a:r>
              <a:rPr lang="en-CA" sz="1650" dirty="0"/>
              <a:t/>
            </a:r>
            <a:br>
              <a:rPr lang="en-CA" sz="1650" dirty="0"/>
            </a:br>
            <a:r>
              <a:rPr lang="en-CA" sz="1650" dirty="0"/>
              <a:t/>
            </a:r>
            <a:br>
              <a:rPr lang="en-CA" sz="1650" dirty="0"/>
            </a:br>
            <a:endParaRPr lang="en-CA" sz="1650"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370" t="26512" r="31314" b="16781"/>
          <a:stretch/>
        </p:blipFill>
        <p:spPr bwMode="auto">
          <a:xfrm>
            <a:off x="1171625" y="1491630"/>
            <a:ext cx="2869122" cy="30188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2348" y="38872"/>
            <a:ext cx="670586" cy="61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7" descr="Image result for unbc logo"/>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CA" sz="1350">
              <a:solidFill>
                <a:prstClr val="black"/>
              </a:solidFill>
              <a:latin typeface="Calibri"/>
            </a:endParaRPr>
          </a:p>
        </p:txBody>
      </p:sp>
      <p:pic>
        <p:nvPicPr>
          <p:cNvPr id="2058" name="Picture 10"/>
          <p:cNvPicPr>
            <a:picLocks noChangeAspect="1" noChangeArrowheads="1"/>
          </p:cNvPicPr>
          <p:nvPr/>
        </p:nvPicPr>
        <p:blipFill rotWithShape="1">
          <a:blip r:embed="rId5">
            <a:extLst>
              <a:ext uri="{28A0092B-C50C-407E-A947-70E740481C1C}">
                <a14:useLocalDpi xmlns:a14="http://schemas.microsoft.com/office/drawing/2010/main" val="0"/>
              </a:ext>
            </a:extLst>
          </a:blip>
          <a:srcRect l="32934" t="19552" r="34283" b="33539"/>
          <a:stretch/>
        </p:blipFill>
        <p:spPr bwMode="auto">
          <a:xfrm>
            <a:off x="4061781" y="990750"/>
            <a:ext cx="3867316" cy="3112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32963" t="34148" r="39381" b="29187"/>
          <a:stretch/>
        </p:blipFill>
        <p:spPr bwMode="auto">
          <a:xfrm>
            <a:off x="6208473" y="3139193"/>
            <a:ext cx="1766443" cy="1317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Oval 12"/>
          <p:cNvSpPr/>
          <p:nvPr/>
        </p:nvSpPr>
        <p:spPr>
          <a:xfrm>
            <a:off x="7265107" y="4583087"/>
            <a:ext cx="619274" cy="492702"/>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alpha val="90000"/>
              <a:hueOff val="37597"/>
              <a:satOff val="-1763"/>
              <a:lumOff val="7533"/>
              <a:alphaOff val="-26667"/>
            </a:schemeClr>
          </a:effectRef>
          <a:fontRef idx="minor">
            <a:schemeClr val="lt1">
              <a:hueOff val="0"/>
              <a:satOff val="0"/>
              <a:lumOff val="0"/>
              <a:alphaOff val="0"/>
            </a:schemeClr>
          </a:fontRef>
        </p:style>
      </p:sp>
    </p:spTree>
    <p:extLst>
      <p:ext uri="{BB962C8B-B14F-4D97-AF65-F5344CB8AC3E}">
        <p14:creationId xmlns:p14="http://schemas.microsoft.com/office/powerpoint/2010/main" val="372012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71625" y="65573"/>
            <a:ext cx="5462364" cy="8572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CA" sz="2700" b="1" dirty="0">
                <a:solidFill>
                  <a:srgbClr val="1F497D"/>
                </a:solidFill>
                <a:latin typeface="Calibri"/>
              </a:rPr>
              <a:t>Our Approach: Compendium</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48" y="38872"/>
            <a:ext cx="670586" cy="61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7" descr="Image result for unbc logo"/>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CA" sz="1350">
              <a:solidFill>
                <a:prstClr val="black"/>
              </a:solidFill>
              <a:latin typeface="Calibri"/>
            </a:endParaRPr>
          </a:p>
        </p:txBody>
      </p:sp>
      <p:sp>
        <p:nvSpPr>
          <p:cNvPr id="13" name="Oval 12"/>
          <p:cNvSpPr/>
          <p:nvPr/>
        </p:nvSpPr>
        <p:spPr>
          <a:xfrm>
            <a:off x="7265107" y="4583087"/>
            <a:ext cx="619274" cy="492702"/>
          </a:xfrm>
          <a:prstGeom prst="ellipse">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alpha val="90000"/>
              <a:hueOff val="37597"/>
              <a:satOff val="-1763"/>
              <a:lumOff val="7533"/>
              <a:alphaOff val="-26667"/>
            </a:schemeClr>
          </a:effectRef>
          <a:fontRef idx="minor">
            <a:schemeClr val="lt1">
              <a:hueOff val="0"/>
              <a:satOff val="0"/>
              <a:lumOff val="0"/>
              <a:alphaOff val="0"/>
            </a:schemeClr>
          </a:fontRef>
        </p:style>
      </p:sp>
      <p:pic>
        <p:nvPicPr>
          <p:cNvPr id="7" name="Picture 6">
            <a:extLst>
              <a:ext uri="{FF2B5EF4-FFF2-40B4-BE49-F238E27FC236}">
                <a16:creationId xmlns:a16="http://schemas.microsoft.com/office/drawing/2014/main" id="{A84E26CE-A8D0-413E-8787-1BDAF53FFF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282" y="916147"/>
            <a:ext cx="3633359" cy="3541375"/>
          </a:xfrm>
          <a:prstGeom prst="rect">
            <a:avLst/>
          </a:prstGeom>
        </p:spPr>
      </p:pic>
      <p:sp>
        <p:nvSpPr>
          <p:cNvPr id="9" name="TextBox 8">
            <a:extLst>
              <a:ext uri="{FF2B5EF4-FFF2-40B4-BE49-F238E27FC236}">
                <a16:creationId xmlns:a16="http://schemas.microsoft.com/office/drawing/2014/main" id="{29DB8436-8BAF-4BE7-B336-F5D28CFD3A1F}"/>
              </a:ext>
            </a:extLst>
          </p:cNvPr>
          <p:cNvSpPr txBox="1"/>
          <p:nvPr/>
        </p:nvSpPr>
        <p:spPr>
          <a:xfrm>
            <a:off x="1523407" y="587601"/>
            <a:ext cx="3633359" cy="196208"/>
          </a:xfrm>
          <a:prstGeom prst="rect">
            <a:avLst/>
          </a:prstGeom>
          <a:noFill/>
        </p:spPr>
        <p:txBody>
          <a:bodyPr wrap="square" rtlCol="0">
            <a:spAutoFit/>
          </a:bodyPr>
          <a:lstStyle/>
          <a:p>
            <a:pPr defTabSz="685800"/>
            <a:r>
              <a:rPr lang="en-US" sz="675" b="1" dirty="0">
                <a:solidFill>
                  <a:prstClr val="black"/>
                </a:solidFill>
                <a:latin typeface="Calibri"/>
              </a:rPr>
              <a:t>WSS 2019-08</a:t>
            </a:r>
            <a:r>
              <a:rPr lang="en-US" sz="675" dirty="0">
                <a:solidFill>
                  <a:prstClr val="black"/>
                </a:solidFill>
                <a:latin typeface="Calibri"/>
              </a:rPr>
              <a:t>: </a:t>
            </a:r>
            <a:r>
              <a:rPr lang="en-US" sz="675" u="sng" dirty="0">
                <a:solidFill>
                  <a:prstClr val="black"/>
                </a:solidFill>
                <a:latin typeface="Calibri"/>
                <a:hlinkClick r:id="rId6"/>
              </a:rPr>
              <a:t>Compendium of Provincial Groundwater Science and Monitoring Projects: 2018-19</a:t>
            </a:r>
            <a:endParaRPr lang="en-CA" sz="675" dirty="0">
              <a:solidFill>
                <a:prstClr val="black"/>
              </a:solidFill>
              <a:latin typeface="Calibri"/>
            </a:endParaRPr>
          </a:p>
        </p:txBody>
      </p:sp>
      <p:pic>
        <p:nvPicPr>
          <p:cNvPr id="12" name="Picture 11">
            <a:extLst>
              <a:ext uri="{FF2B5EF4-FFF2-40B4-BE49-F238E27FC236}">
                <a16:creationId xmlns:a16="http://schemas.microsoft.com/office/drawing/2014/main" id="{ED7DEC36-7DAA-4E53-BB4A-1CF4740493D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4313" r="19604"/>
          <a:stretch/>
        </p:blipFill>
        <p:spPr>
          <a:xfrm>
            <a:off x="5652120" y="718352"/>
            <a:ext cx="1785631" cy="3783890"/>
          </a:xfrm>
          <a:prstGeom prst="rect">
            <a:avLst/>
          </a:prstGeom>
        </p:spPr>
      </p:pic>
    </p:spTree>
    <p:extLst>
      <p:ext uri="{BB962C8B-B14F-4D97-AF65-F5344CB8AC3E}">
        <p14:creationId xmlns:p14="http://schemas.microsoft.com/office/powerpoint/2010/main" val="3899385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2267" y="1039583"/>
            <a:ext cx="5397616" cy="1477328"/>
          </a:xfrm>
          <a:prstGeom prst="rect">
            <a:avLst/>
          </a:prstGeom>
          <a:noFill/>
        </p:spPr>
        <p:txBody>
          <a:bodyPr wrap="square" rtlCol="0">
            <a:spAutoFit/>
          </a:bodyPr>
          <a:lstStyle/>
          <a:p>
            <a:pPr defTabSz="685800"/>
            <a:endParaRPr lang="en-GB" sz="1500" dirty="0">
              <a:solidFill>
                <a:prstClr val="black"/>
              </a:solidFill>
              <a:latin typeface="Calibri"/>
            </a:endParaRPr>
          </a:p>
          <a:p>
            <a:pPr defTabSz="685800"/>
            <a:endParaRPr lang="en-GB" sz="1500" dirty="0">
              <a:solidFill>
                <a:prstClr val="black"/>
              </a:solidFill>
              <a:latin typeface="Calibri"/>
            </a:endParaRPr>
          </a:p>
          <a:p>
            <a:pPr defTabSz="685800"/>
            <a:endParaRPr lang="en-GB" sz="1500" dirty="0">
              <a:solidFill>
                <a:prstClr val="black"/>
              </a:solidFill>
              <a:latin typeface="Calibri"/>
            </a:endParaRPr>
          </a:p>
          <a:p>
            <a:pPr defTabSz="685800"/>
            <a:endParaRPr lang="en-GB" sz="1500" dirty="0">
              <a:solidFill>
                <a:prstClr val="black"/>
              </a:solidFill>
              <a:latin typeface="Calibri"/>
            </a:endParaRPr>
          </a:p>
          <a:p>
            <a:pPr algn="ctr" defTabSz="685800"/>
            <a:endParaRPr lang="en-GB" sz="3000" dirty="0">
              <a:solidFill>
                <a:srgbClr val="002060"/>
              </a:solidFill>
              <a:latin typeface="Calibri"/>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5826" y="249492"/>
            <a:ext cx="2794580" cy="2636704"/>
          </a:xfrm>
          <a:prstGeom prst="rect">
            <a:avLst/>
          </a:prstGeom>
        </p:spPr>
      </p:pic>
      <p:sp>
        <p:nvSpPr>
          <p:cNvPr id="2" name="TextBox 1"/>
          <p:cNvSpPr txBox="1"/>
          <p:nvPr/>
        </p:nvSpPr>
        <p:spPr>
          <a:xfrm>
            <a:off x="3074546" y="2550728"/>
            <a:ext cx="2657138" cy="1477328"/>
          </a:xfrm>
          <a:prstGeom prst="rect">
            <a:avLst/>
          </a:prstGeom>
          <a:noFill/>
        </p:spPr>
        <p:txBody>
          <a:bodyPr wrap="none" rtlCol="0">
            <a:spAutoFit/>
          </a:bodyPr>
          <a:lstStyle/>
          <a:p>
            <a:pPr algn="ctr" defTabSz="685800"/>
            <a:r>
              <a:rPr lang="en-CA" sz="1500" dirty="0">
                <a:solidFill>
                  <a:prstClr val="black"/>
                </a:solidFill>
                <a:latin typeface="Calibri"/>
              </a:rPr>
              <a:t>Questions, suggestions, advice?</a:t>
            </a:r>
          </a:p>
          <a:p>
            <a:pPr algn="ctr" defTabSz="685800"/>
            <a:endParaRPr lang="en-CA" sz="1500" dirty="0">
              <a:solidFill>
                <a:prstClr val="black"/>
              </a:solidFill>
              <a:latin typeface="Calibri"/>
            </a:endParaRPr>
          </a:p>
          <a:p>
            <a:pPr algn="ctr" defTabSz="685800"/>
            <a:r>
              <a:rPr lang="en-CA" sz="1500" dirty="0">
                <a:solidFill>
                  <a:prstClr val="black"/>
                </a:solidFill>
                <a:latin typeface="Calibri"/>
              </a:rPr>
              <a:t>Thank you!</a:t>
            </a:r>
          </a:p>
          <a:p>
            <a:pPr algn="ctr" defTabSz="685800"/>
            <a:endParaRPr lang="en-CA" sz="1500" dirty="0">
              <a:solidFill>
                <a:prstClr val="black"/>
              </a:solidFill>
              <a:latin typeface="Calibri"/>
            </a:endParaRPr>
          </a:p>
          <a:p>
            <a:pPr algn="ctr" defTabSz="685800"/>
            <a:r>
              <a:rPr lang="en-CA" sz="1500" dirty="0">
                <a:solidFill>
                  <a:prstClr val="black"/>
                </a:solidFill>
                <a:latin typeface="Calibri"/>
              </a:rPr>
              <a:t>Amy Sloma</a:t>
            </a:r>
          </a:p>
          <a:p>
            <a:pPr algn="ctr" defTabSz="685800"/>
            <a:r>
              <a:rPr lang="en-CA" sz="1500" dirty="0">
                <a:solidFill>
                  <a:prstClr val="black"/>
                </a:solidFill>
                <a:latin typeface="Calibri"/>
              </a:rPr>
              <a:t>amy.sloma@gov.bc.ca</a:t>
            </a:r>
          </a:p>
        </p:txBody>
      </p:sp>
    </p:spTree>
    <p:extLst>
      <p:ext uri="{BB962C8B-B14F-4D97-AF65-F5344CB8AC3E}">
        <p14:creationId xmlns:p14="http://schemas.microsoft.com/office/powerpoint/2010/main" val="34609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Yukon Government’s</a:t>
            </a:r>
            <a:br>
              <a:rPr lang="en-US" dirty="0" smtClean="0"/>
            </a:br>
            <a:r>
              <a:rPr lang="en-US" dirty="0" smtClean="0"/>
              <a:t>Groundwater Program</a:t>
            </a:r>
            <a:endParaRPr lang="en-US" dirty="0"/>
          </a:p>
        </p:txBody>
      </p:sp>
      <p:sp>
        <p:nvSpPr>
          <p:cNvPr id="3" name="Subtitle 2"/>
          <p:cNvSpPr>
            <a:spLocks noGrp="1"/>
          </p:cNvSpPr>
          <p:nvPr>
            <p:ph type="subTitle" idx="1"/>
          </p:nvPr>
        </p:nvSpPr>
        <p:spPr>
          <a:xfrm>
            <a:off x="685801" y="4188303"/>
            <a:ext cx="8458199" cy="412634"/>
          </a:xfrm>
        </p:spPr>
        <p:txBody>
          <a:bodyPr>
            <a:normAutofit/>
          </a:bodyPr>
          <a:lstStyle/>
          <a:p>
            <a:r>
              <a:rPr lang="en-US" dirty="0" smtClean="0"/>
              <a:t>June 3, 2020  ·  National Dialogue </a:t>
            </a:r>
            <a:r>
              <a:rPr lang="en-US" dirty="0"/>
              <a:t>on </a:t>
            </a:r>
            <a:r>
              <a:rPr lang="en-US" dirty="0" smtClean="0"/>
              <a:t>Groundwater  </a:t>
            </a:r>
            <a:r>
              <a:rPr lang="en-US" dirty="0"/>
              <a:t>· </a:t>
            </a:r>
            <a:r>
              <a:rPr lang="en-US" dirty="0" smtClean="0"/>
              <a:t> Brendan Mulligan</a:t>
            </a:r>
            <a:endParaRPr lang="en-US" dirty="0"/>
          </a:p>
        </p:txBody>
      </p:sp>
    </p:spTree>
    <p:extLst>
      <p:ext uri="{BB962C8B-B14F-4D97-AF65-F5344CB8AC3E}">
        <p14:creationId xmlns:p14="http://schemas.microsoft.com/office/powerpoint/2010/main" val="3852289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85766"/>
            <a:fld id="{5E5A84DA-2C8D-470C-8AF4-BD3BF4754D3F}" type="slidenum">
              <a:rPr lang="en-US">
                <a:solidFill>
                  <a:prstClr val="black">
                    <a:tint val="75000"/>
                  </a:prstClr>
                </a:solidFill>
                <a:latin typeface="Calibri"/>
              </a:rPr>
              <a:pPr defTabSz="685766"/>
              <a:t>3</a:t>
            </a:fld>
            <a:endParaRPr lang="en-US">
              <a:solidFill>
                <a:prstClr val="black">
                  <a:tint val="75000"/>
                </a:prstClr>
              </a:solidFill>
              <a:latin typeface="Calibri"/>
            </a:endParaRPr>
          </a:p>
        </p:txBody>
      </p:sp>
      <p:sp>
        <p:nvSpPr>
          <p:cNvPr id="3" name="Rectangle 2"/>
          <p:cNvSpPr/>
          <p:nvPr/>
        </p:nvSpPr>
        <p:spPr>
          <a:xfrm>
            <a:off x="0" y="1396376"/>
            <a:ext cx="9144000" cy="1107996"/>
          </a:xfrm>
          <a:prstGeom prst="rect">
            <a:avLst/>
          </a:prstGeom>
        </p:spPr>
        <p:txBody>
          <a:bodyPr wrap="square">
            <a:spAutoFit/>
          </a:bodyPr>
          <a:lstStyle/>
          <a:p>
            <a:pPr algn="ctr" defTabSz="685766"/>
            <a:r>
              <a:rPr lang="en-US" sz="3300" b="1" dirty="0">
                <a:solidFill>
                  <a:prstClr val="black"/>
                </a:solidFill>
                <a:latin typeface="Calibri"/>
              </a:rPr>
              <a:t>Collaboration on the shared waters of the Mackenzie River Basin</a:t>
            </a:r>
            <a:endParaRPr lang="en-CA" sz="3300" dirty="0">
              <a:solidFill>
                <a:prstClr val="black"/>
              </a:solidFill>
              <a:latin typeface="Calibri"/>
            </a:endParaRPr>
          </a:p>
        </p:txBody>
      </p:sp>
    </p:spTree>
    <p:extLst>
      <p:ext uri="{BB962C8B-B14F-4D97-AF65-F5344CB8AC3E}">
        <p14:creationId xmlns:p14="http://schemas.microsoft.com/office/powerpoint/2010/main" val="3413574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Emerald Lake, YT #nature #naturephotography #lake #naturelovers #watercolor #emeraldlake #yukonterritory #ca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715" y="0"/>
            <a:ext cx="6846570" cy="51285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596039" y="816989"/>
            <a:ext cx="3951923" cy="3509523"/>
          </a:xfrm>
          <a:prstGeom prst="rect">
            <a:avLst/>
          </a:prstGeom>
          <a:solidFill>
            <a:srgbClr val="000000">
              <a:alpha val="50196"/>
            </a:srgbClr>
          </a:solidFill>
        </p:spPr>
        <p:txBody>
          <a:bodyPr vert="horz" lIns="68580" tIns="34290" rIns="68580" bIns="34290" rtlCol="0" anchor="ctr">
            <a:normAutofit fontScale="97500" lnSpcReduction="10000"/>
          </a:bodyPr>
          <a:lstStyle>
            <a:lvl1pPr algn="l" defTabSz="882030" rtl="0" eaLnBrk="1" latinLnBrk="0" hangingPunct="1">
              <a:lnSpc>
                <a:spcPct val="90000"/>
              </a:lnSpc>
              <a:spcBef>
                <a:spcPct val="0"/>
              </a:spcBef>
              <a:buNone/>
              <a:defRPr sz="3200" b="1" i="0" kern="1200">
                <a:solidFill>
                  <a:srgbClr val="DC4405"/>
                </a:solidFill>
                <a:latin typeface="Montserrat" charset="0"/>
                <a:ea typeface="Montserrat" charset="0"/>
                <a:cs typeface="Montserrat" charset="0"/>
              </a:defRPr>
            </a:lvl1pPr>
          </a:lstStyle>
          <a:p>
            <a:pPr algn="ctr" defTabSz="661523"/>
            <a:r>
              <a:rPr lang="en-US" sz="2400" dirty="0">
                <a:solidFill>
                  <a:prstClr val="white"/>
                </a:solidFill>
              </a:rPr>
              <a:t>482,443 km</a:t>
            </a:r>
            <a:r>
              <a:rPr lang="en-US" sz="2400" baseline="30000" dirty="0">
                <a:solidFill>
                  <a:prstClr val="white"/>
                </a:solidFill>
              </a:rPr>
              <a:t>2</a:t>
            </a:r>
          </a:p>
          <a:p>
            <a:pPr algn="ctr" defTabSz="661523"/>
            <a:endParaRPr lang="en-US" sz="2400" dirty="0">
              <a:solidFill>
                <a:prstClr val="white"/>
              </a:solidFill>
            </a:endParaRPr>
          </a:p>
          <a:p>
            <a:pPr algn="ctr" defTabSz="661523"/>
            <a:r>
              <a:rPr lang="en-US" sz="2400" dirty="0">
                <a:solidFill>
                  <a:prstClr val="white"/>
                </a:solidFill>
              </a:rPr>
              <a:t>Cold, changing climate</a:t>
            </a:r>
          </a:p>
          <a:p>
            <a:pPr algn="ctr" defTabSz="661523"/>
            <a:endParaRPr lang="en-US" sz="2400" dirty="0">
              <a:solidFill>
                <a:prstClr val="white"/>
              </a:solidFill>
            </a:endParaRPr>
          </a:p>
          <a:p>
            <a:pPr algn="ctr" defTabSz="661523"/>
            <a:r>
              <a:rPr lang="en-US" sz="2400" dirty="0">
                <a:solidFill>
                  <a:prstClr val="white"/>
                </a:solidFill>
              </a:rPr>
              <a:t>40,854 people</a:t>
            </a:r>
            <a:endParaRPr lang="en-US" sz="2400" baseline="30000" dirty="0">
              <a:solidFill>
                <a:prstClr val="white"/>
              </a:solidFill>
            </a:endParaRPr>
          </a:p>
          <a:p>
            <a:pPr algn="ctr" defTabSz="661523"/>
            <a:endParaRPr lang="en-US" sz="2400" dirty="0">
              <a:solidFill>
                <a:prstClr val="white"/>
              </a:solidFill>
            </a:endParaRPr>
          </a:p>
          <a:p>
            <a:pPr algn="ctr" defTabSz="661523"/>
            <a:r>
              <a:rPr lang="en-US" sz="2400" dirty="0">
                <a:solidFill>
                  <a:prstClr val="white"/>
                </a:solidFill>
              </a:rPr>
              <a:t>97% dependent on groundwater</a:t>
            </a:r>
          </a:p>
          <a:p>
            <a:pPr algn="ctr" defTabSz="661523"/>
            <a:endParaRPr lang="en-US" sz="2400" dirty="0">
              <a:solidFill>
                <a:prstClr val="white"/>
              </a:solidFill>
            </a:endParaRPr>
          </a:p>
          <a:p>
            <a:pPr algn="ctr" defTabSz="661523"/>
            <a:r>
              <a:rPr lang="en-US" sz="2400" dirty="0">
                <a:solidFill>
                  <a:prstClr val="white"/>
                </a:solidFill>
              </a:rPr>
              <a:t>Young, evolving groundwater program…</a:t>
            </a:r>
            <a:endParaRPr lang="en-US" sz="2400" dirty="0">
              <a:solidFill>
                <a:prstClr val="white"/>
              </a:solidFill>
            </a:endParaRPr>
          </a:p>
        </p:txBody>
      </p:sp>
    </p:spTree>
    <p:extLst>
      <p:ext uri="{BB962C8B-B14F-4D97-AF65-F5344CB8AC3E}">
        <p14:creationId xmlns:p14="http://schemas.microsoft.com/office/powerpoint/2010/main" val="21968207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51708" y="1"/>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189951" y="2582668"/>
            <a:ext cx="2347232" cy="464306"/>
          </a:xfrm>
        </p:spPr>
        <p:txBody>
          <a:bodyPr>
            <a:normAutofit fontScale="90000"/>
          </a:bodyPr>
          <a:lstStyle/>
          <a:p>
            <a:r>
              <a:rPr lang="en-CA" dirty="0" smtClean="0">
                <a:solidFill>
                  <a:schemeClr val="tx2"/>
                </a:solidFill>
              </a:rPr>
              <a:t>Yukon Government’s Groundwater Program</a:t>
            </a:r>
            <a:endParaRPr lang="en-CA" dirty="0">
              <a:solidFill>
                <a:schemeClr val="tx2"/>
              </a:solidFill>
            </a:endParaRPr>
          </a:p>
        </p:txBody>
      </p:sp>
      <p:sp>
        <p:nvSpPr>
          <p:cNvPr id="7" name="Rectangle 6"/>
          <p:cNvSpPr/>
          <p:nvPr/>
        </p:nvSpPr>
        <p:spPr>
          <a:xfrm>
            <a:off x="3664207" y="373282"/>
            <a:ext cx="2562972" cy="44273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8" name="Rectangle 7"/>
          <p:cNvSpPr/>
          <p:nvPr/>
        </p:nvSpPr>
        <p:spPr>
          <a:xfrm>
            <a:off x="3664207" y="967929"/>
            <a:ext cx="2562972" cy="29081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10" name="Rectangle 9"/>
          <p:cNvSpPr/>
          <p:nvPr/>
        </p:nvSpPr>
        <p:spPr>
          <a:xfrm>
            <a:off x="3560032" y="2113891"/>
            <a:ext cx="2562972" cy="44273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12" name="Rectangle 11"/>
          <p:cNvSpPr/>
          <p:nvPr/>
        </p:nvSpPr>
        <p:spPr>
          <a:xfrm>
            <a:off x="3568713" y="3855947"/>
            <a:ext cx="2562972" cy="21544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Tree>
    <p:extLst>
      <p:ext uri="{BB962C8B-B14F-4D97-AF65-F5344CB8AC3E}">
        <p14:creationId xmlns:p14="http://schemas.microsoft.com/office/powerpoint/2010/main" val="46727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51708" y="1"/>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3664207" y="373281"/>
            <a:ext cx="2562972" cy="2700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3" name="Rectangle 2"/>
          <p:cNvSpPr/>
          <p:nvPr/>
        </p:nvSpPr>
        <p:spPr>
          <a:xfrm>
            <a:off x="0" y="1571264"/>
            <a:ext cx="9144000" cy="3572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11" name="Title 1"/>
          <p:cNvSpPr>
            <a:spLocks noGrp="1"/>
          </p:cNvSpPr>
          <p:nvPr>
            <p:ph type="title"/>
          </p:nvPr>
        </p:nvSpPr>
        <p:spPr>
          <a:xfrm>
            <a:off x="599007" y="1620761"/>
            <a:ext cx="8235722" cy="464306"/>
          </a:xfrm>
          <a:noFill/>
        </p:spPr>
        <p:txBody>
          <a:bodyPr/>
          <a:lstStyle/>
          <a:p>
            <a:r>
              <a:rPr lang="en-US" dirty="0" smtClean="0">
                <a:solidFill>
                  <a:schemeClr val="tx1"/>
                </a:solidFill>
              </a:rPr>
              <a:t>Workshop on Hydrogeology in Yukon</a:t>
            </a:r>
            <a:endParaRPr lang="en-US" dirty="0">
              <a:solidFill>
                <a:schemeClr val="tx1"/>
              </a:solidFill>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007" y="2176499"/>
            <a:ext cx="6627901" cy="2689299"/>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14" name="Group 13"/>
          <p:cNvGrpSpPr/>
          <p:nvPr/>
        </p:nvGrpSpPr>
        <p:grpSpPr>
          <a:xfrm>
            <a:off x="7708616" y="3440956"/>
            <a:ext cx="1030529" cy="964751"/>
            <a:chOff x="2132859" y="0"/>
            <a:chExt cx="1539284" cy="1485900"/>
          </a:xfrm>
        </p:grpSpPr>
        <p:pic>
          <p:nvPicPr>
            <p:cNvPr id="15" name="Picture 14" descr="https://www.iahcnc.ca/images/logo_top.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8168" y="0"/>
              <a:ext cx="1323975" cy="14859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25"/>
            <p:cNvSpPr txBox="1"/>
            <p:nvPr/>
          </p:nvSpPr>
          <p:spPr>
            <a:xfrm>
              <a:off x="2132859" y="1100314"/>
              <a:ext cx="1478733" cy="384526"/>
            </a:xfrm>
            <a:prstGeom prst="rect">
              <a:avLst/>
            </a:prstGeom>
            <a:noFill/>
          </p:spPr>
          <p:txBody>
            <a:bodyPr wrap="square" rtlCol="0">
              <a:noAutofit/>
            </a:bodyPr>
            <a:lstStyle/>
            <a:p>
              <a:pPr algn="ctr" defTabSz="685800">
                <a:tabLst>
                  <a:tab pos="2057400" algn="ctr"/>
                  <a:tab pos="4114800" algn="r"/>
                </a:tabLst>
              </a:pPr>
              <a:r>
                <a:rPr lang="en-US" sz="675" b="1">
                  <a:solidFill>
                    <a:srgbClr val="000000"/>
                  </a:solidFill>
                  <a:latin typeface="Montserrat" panose="00000500000000000000" pitchFamily="2" charset="0"/>
                  <a:ea typeface="Calibri" panose="020F0502020204030204" pitchFamily="34" charset="0"/>
                  <a:cs typeface="Times New Roman" panose="02020603050405020304" pitchFamily="18" charset="0"/>
                </a:rPr>
                <a:t>CNC - SNC</a:t>
              </a:r>
              <a:endParaRPr lang="en-CA" sz="825">
                <a:solidFill>
                  <a:prstClr val="black"/>
                </a:solidFill>
                <a:latin typeface="Nunito Sans" panose="00000500000000000000" pitchFamily="2" charset="0"/>
                <a:ea typeface="Calibri" panose="020F0502020204030204" pitchFamily="34" charset="0"/>
                <a:cs typeface="Times New Roman" panose="02020603050405020304" pitchFamily="18" charset="0"/>
              </a:endParaRPr>
            </a:p>
          </p:txBody>
        </p:sp>
      </p:grpSp>
      <p:pic>
        <p:nvPicPr>
          <p:cNvPr id="17" name="Picture 16" descr="https://yukonnect.gov.yk.ca/department/HPW/our-department/supply-services/queens-printer/Logo2018/GYWordmark_2018_RGB.png"/>
          <p:cNvPicPr/>
          <p:nvPr/>
        </p:nvPicPr>
        <p:blipFill>
          <a:blip r:embed="rId9">
            <a:extLst>
              <a:ext uri="{28A0092B-C50C-407E-A947-70E740481C1C}">
                <a14:useLocalDpi xmlns:a14="http://schemas.microsoft.com/office/drawing/2010/main" val="0"/>
              </a:ext>
            </a:extLst>
          </a:blip>
          <a:srcRect/>
          <a:stretch>
            <a:fillRect/>
          </a:stretch>
        </p:blipFill>
        <p:spPr bwMode="auto">
          <a:xfrm>
            <a:off x="7378802" y="2749026"/>
            <a:ext cx="1589723" cy="571024"/>
          </a:xfrm>
          <a:prstGeom prst="rect">
            <a:avLst/>
          </a:prstGeom>
          <a:noFill/>
          <a:ln>
            <a:noFill/>
          </a:ln>
        </p:spPr>
      </p:pic>
    </p:spTree>
    <p:extLst>
      <p:ext uri="{BB962C8B-B14F-4D97-AF65-F5344CB8AC3E}">
        <p14:creationId xmlns:p14="http://schemas.microsoft.com/office/powerpoint/2010/main" val="1635161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51708" y="1"/>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3664207" y="555584"/>
            <a:ext cx="2562972" cy="2700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3" name="Rectangle 2"/>
          <p:cNvSpPr/>
          <p:nvPr/>
        </p:nvSpPr>
        <p:spPr>
          <a:xfrm>
            <a:off x="0" y="1571264"/>
            <a:ext cx="9144000" cy="3572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pic>
        <p:nvPicPr>
          <p:cNvPr id="13" name="Picture 12"/>
          <p:cNvPicPr>
            <a:picLocks noChangeAspect="1"/>
          </p:cNvPicPr>
          <p:nvPr/>
        </p:nvPicPr>
        <p:blipFill>
          <a:blip r:embed="rId7"/>
          <a:stretch>
            <a:fillRect/>
          </a:stretch>
        </p:blipFill>
        <p:spPr>
          <a:xfrm>
            <a:off x="914709" y="1619563"/>
            <a:ext cx="7314584" cy="3467627"/>
          </a:xfrm>
          <a:prstGeom prst="rect">
            <a:avLst/>
          </a:prstGeom>
        </p:spPr>
      </p:pic>
      <p:sp>
        <p:nvSpPr>
          <p:cNvPr id="11" name="Content Placeholder 2"/>
          <p:cNvSpPr txBox="1">
            <a:spLocks/>
          </p:cNvSpPr>
          <p:nvPr/>
        </p:nvSpPr>
        <p:spPr>
          <a:xfrm>
            <a:off x="2154534" y="2169370"/>
            <a:ext cx="3894275" cy="613778"/>
          </a:xfrm>
          <a:prstGeom prst="rect">
            <a:avLst/>
          </a:prstGeom>
          <a:solidFill>
            <a:srgbClr val="000000">
              <a:alpha val="72941"/>
            </a:srgbClr>
          </a:solidFill>
        </p:spPr>
        <p:txBody>
          <a:bodyPr vert="horz" lIns="68580" tIns="34290" rIns="68580" bIns="34290" rtlCol="0" anchor="ctr">
            <a:noAutofit/>
          </a:bodyPr>
          <a:lstStyle>
            <a:lvl1pPr marL="285750" indent="-285750" algn="l" defTabSz="882030" rtl="0" eaLnBrk="1" latinLnBrk="0" hangingPunct="1">
              <a:lnSpc>
                <a:spcPct val="90000"/>
              </a:lnSpc>
              <a:spcBef>
                <a:spcPts val="1400"/>
              </a:spcBef>
              <a:buFont typeface="Arial" panose="020B0604020202020204" pitchFamily="34" charset="0"/>
              <a:buChar char="•"/>
              <a:defRPr sz="1800" kern="1200" baseline="0">
                <a:solidFill>
                  <a:schemeClr val="tx1"/>
                </a:solidFill>
                <a:latin typeface="Nunito Sans" panose="00000500000000000000" pitchFamily="2" charset="0"/>
                <a:ea typeface="Nunito Sans" charset="0"/>
                <a:cs typeface="Nunito Sans" charset="0"/>
              </a:defRPr>
            </a:lvl1pPr>
            <a:lvl2pPr marL="66152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2pPr>
            <a:lvl3pPr marL="110253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3pPr>
            <a:lvl4pPr marL="154355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198456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42558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6pPr>
            <a:lvl7pPr marL="2866598"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7pPr>
            <a:lvl8pPr marL="330761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8pPr>
            <a:lvl9pPr marL="3748629"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9pPr>
          </a:lstStyle>
          <a:p>
            <a:pPr marL="0" indent="0" algn="ctr" defTabSz="661523">
              <a:spcBef>
                <a:spcPts val="1050"/>
              </a:spcBef>
              <a:buNone/>
            </a:pPr>
            <a:r>
              <a:rPr lang="en-CA" sz="2100" dirty="0">
                <a:solidFill>
                  <a:srgbClr val="F2A900"/>
                </a:solidFill>
              </a:rPr>
              <a:t>https</a:t>
            </a:r>
            <a:r>
              <a:rPr lang="en-CA" sz="2100" dirty="0">
                <a:solidFill>
                  <a:srgbClr val="F2A900"/>
                </a:solidFill>
              </a:rPr>
              <a:t>://</a:t>
            </a:r>
            <a:r>
              <a:rPr lang="en-CA" sz="2100" dirty="0">
                <a:solidFill>
                  <a:srgbClr val="F2A900"/>
                </a:solidFill>
              </a:rPr>
              <a:t>yukon.ca/groundwater</a:t>
            </a:r>
            <a:endParaRPr lang="en-US" sz="2100" dirty="0">
              <a:solidFill>
                <a:srgbClr val="F2A900"/>
              </a:solidFill>
              <a:latin typeface="Montserrat" panose="00000500000000000000" pitchFamily="2" charset="0"/>
            </a:endParaRPr>
          </a:p>
        </p:txBody>
      </p:sp>
    </p:spTree>
    <p:extLst>
      <p:ext uri="{BB962C8B-B14F-4D97-AF65-F5344CB8AC3E}">
        <p14:creationId xmlns:p14="http://schemas.microsoft.com/office/powerpoint/2010/main" val="4237343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51708" y="1"/>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3664207" y="967929"/>
            <a:ext cx="2562972" cy="29081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3" name="Rectangle 2"/>
          <p:cNvSpPr/>
          <p:nvPr/>
        </p:nvSpPr>
        <p:spPr>
          <a:xfrm>
            <a:off x="0" y="1571264"/>
            <a:ext cx="9144000" cy="3572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pic>
        <p:nvPicPr>
          <p:cNvPr id="9" name="Picture 2" descr="Tracking Change | MRBB-color-Tracking Change-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2273" y="2679890"/>
            <a:ext cx="1907876" cy="10337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s Ne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6002" y="2675287"/>
            <a:ext cx="2736056" cy="10429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nternational Association of Hydrogeologists - Canadian National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5909" y="2465874"/>
            <a:ext cx="1302514" cy="1461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al of the Geological Survey of Canada.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851" y="2482631"/>
            <a:ext cx="1428300" cy="142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4773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51708" y="-1736198"/>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3560032" y="377692"/>
            <a:ext cx="2322000" cy="2430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9" name="Rectangle 8"/>
          <p:cNvSpPr/>
          <p:nvPr/>
        </p:nvSpPr>
        <p:spPr>
          <a:xfrm>
            <a:off x="0" y="1180618"/>
            <a:ext cx="9144000" cy="396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3499" y="592273"/>
            <a:ext cx="2995312" cy="4492967"/>
          </a:xfrm>
          <a:prstGeom prst="rect">
            <a:avLst/>
          </a:prstGeom>
        </p:spPr>
      </p:pic>
      <p:sp>
        <p:nvSpPr>
          <p:cNvPr id="13" name="Content Placeholder 2"/>
          <p:cNvSpPr txBox="1">
            <a:spLocks/>
          </p:cNvSpPr>
          <p:nvPr/>
        </p:nvSpPr>
        <p:spPr>
          <a:xfrm>
            <a:off x="587826" y="1849910"/>
            <a:ext cx="5188945" cy="3838632"/>
          </a:xfrm>
          <a:prstGeom prst="rect">
            <a:avLst/>
          </a:prstGeom>
        </p:spPr>
        <p:txBody>
          <a:bodyPr vert="horz" lIns="68580" tIns="34290" rIns="68580" bIns="34290" rtlCol="0">
            <a:noAutofit/>
          </a:bodyPr>
          <a:lstStyle>
            <a:lvl1pPr marL="285750" indent="-285750" algn="l" defTabSz="882030" rtl="0" eaLnBrk="1" latinLnBrk="0" hangingPunct="1">
              <a:lnSpc>
                <a:spcPct val="90000"/>
              </a:lnSpc>
              <a:spcBef>
                <a:spcPts val="1400"/>
              </a:spcBef>
              <a:buFont typeface="Arial" panose="020B0604020202020204" pitchFamily="34" charset="0"/>
              <a:buChar char="•"/>
              <a:defRPr sz="1800" kern="1200" baseline="0">
                <a:solidFill>
                  <a:schemeClr val="tx1"/>
                </a:solidFill>
                <a:latin typeface="Nunito Sans" panose="00000500000000000000" pitchFamily="2" charset="0"/>
                <a:ea typeface="Nunito Sans" charset="0"/>
                <a:cs typeface="Nunito Sans" charset="0"/>
              </a:defRPr>
            </a:lvl1pPr>
            <a:lvl2pPr marL="66152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2pPr>
            <a:lvl3pPr marL="110253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3pPr>
            <a:lvl4pPr marL="154355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198456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42558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6pPr>
            <a:lvl7pPr marL="2866598"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7pPr>
            <a:lvl8pPr marL="330761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8pPr>
            <a:lvl9pPr marL="3748629"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9pPr>
          </a:lstStyle>
          <a:p>
            <a:pPr marL="496142" lvl="1" indent="-165381" defTabSz="661523">
              <a:spcBef>
                <a:spcPts val="1050"/>
              </a:spcBef>
              <a:buFont typeface="Wingdings" panose="05000000000000000000" pitchFamily="2" charset="2"/>
              <a:buChar char="§"/>
            </a:pPr>
            <a:r>
              <a:rPr lang="en-US" dirty="0">
                <a:solidFill>
                  <a:prstClr val="black"/>
                </a:solidFill>
                <a:latin typeface="Nunito Sans"/>
                <a:cs typeface="Arial" panose="020B0604020202020204" pitchFamily="34" charset="0"/>
              </a:rPr>
              <a:t>Water quality / level</a:t>
            </a:r>
          </a:p>
          <a:p>
            <a:pPr marL="496142" lvl="1" indent="-165381" defTabSz="661523">
              <a:spcBef>
                <a:spcPts val="1050"/>
              </a:spcBef>
              <a:buFont typeface="Wingdings" panose="05000000000000000000" pitchFamily="2" charset="2"/>
              <a:buChar char="§"/>
            </a:pPr>
            <a:r>
              <a:rPr lang="en-US" dirty="0">
                <a:solidFill>
                  <a:prstClr val="black"/>
                </a:solidFill>
                <a:latin typeface="Nunito Sans"/>
                <a:cs typeface="Arial" panose="020B0604020202020204" pitchFamily="34" charset="0"/>
              </a:rPr>
              <a:t>8 wells in 2013, 52 wells currently</a:t>
            </a:r>
          </a:p>
          <a:p>
            <a:pPr marL="496142" lvl="1" indent="-165381" defTabSz="661523">
              <a:spcBef>
                <a:spcPts val="1050"/>
              </a:spcBef>
              <a:buFont typeface="Wingdings" panose="05000000000000000000" pitchFamily="2" charset="2"/>
              <a:buChar char="§"/>
            </a:pPr>
            <a:r>
              <a:rPr lang="en-US" dirty="0">
                <a:solidFill>
                  <a:prstClr val="black"/>
                </a:solidFill>
                <a:latin typeface="Nunito Sans"/>
                <a:cs typeface="Arial" panose="020B0604020202020204" pitchFamily="34" charset="0"/>
              </a:rPr>
              <a:t>Modest budget to add new wells annually</a:t>
            </a:r>
          </a:p>
          <a:p>
            <a:pPr marL="496142" lvl="1" indent="-165381" defTabSz="661523">
              <a:spcBef>
                <a:spcPts val="1050"/>
              </a:spcBef>
              <a:buFont typeface="Wingdings" panose="05000000000000000000" pitchFamily="2" charset="2"/>
              <a:buChar char="§"/>
            </a:pPr>
            <a:r>
              <a:rPr lang="en-US" dirty="0">
                <a:solidFill>
                  <a:prstClr val="black"/>
                </a:solidFill>
                <a:latin typeface="Nunito Sans"/>
                <a:cs typeface="Arial" panose="020B0604020202020204" pitchFamily="34" charset="0"/>
              </a:rPr>
              <a:t>Data interpretation (2020)</a:t>
            </a:r>
          </a:p>
          <a:p>
            <a:pPr marL="496142" lvl="1" indent="-165381" defTabSz="661523">
              <a:spcBef>
                <a:spcPts val="1050"/>
              </a:spcBef>
              <a:buFont typeface="Wingdings" panose="05000000000000000000" pitchFamily="2" charset="2"/>
              <a:buChar char="§"/>
            </a:pPr>
            <a:endParaRPr lang="en-US" dirty="0">
              <a:solidFill>
                <a:prstClr val="black"/>
              </a:solidFill>
              <a:latin typeface="Nunito Sans"/>
            </a:endParaRPr>
          </a:p>
          <a:p>
            <a:pPr marL="496142" lvl="1" indent="-165381" defTabSz="661523">
              <a:spcBef>
                <a:spcPts val="1050"/>
              </a:spcBef>
              <a:buFont typeface="Wingdings" panose="05000000000000000000" pitchFamily="2" charset="2"/>
              <a:buChar char="§"/>
            </a:pPr>
            <a:endParaRPr lang="en-US" dirty="0">
              <a:solidFill>
                <a:prstClr val="black"/>
              </a:solidFill>
              <a:latin typeface="Nunito Sans"/>
            </a:endParaRPr>
          </a:p>
          <a:p>
            <a:pPr marL="496142" lvl="1" indent="-165381" defTabSz="661523">
              <a:spcBef>
                <a:spcPts val="1050"/>
              </a:spcBef>
              <a:buFont typeface="Wingdings" panose="05000000000000000000" pitchFamily="2" charset="2"/>
              <a:buChar char="§"/>
            </a:pPr>
            <a:endParaRPr lang="en-US" dirty="0">
              <a:solidFill>
                <a:prstClr val="black"/>
              </a:solidFill>
              <a:latin typeface="Nunito Sans"/>
            </a:endParaRPr>
          </a:p>
          <a:p>
            <a:pPr marL="496142" lvl="1" indent="-165381" defTabSz="661523">
              <a:spcBef>
                <a:spcPts val="1050"/>
              </a:spcBef>
              <a:buFont typeface="Wingdings" panose="05000000000000000000" pitchFamily="2" charset="2"/>
              <a:buChar char="§"/>
            </a:pPr>
            <a:endParaRPr lang="en-US" dirty="0">
              <a:solidFill>
                <a:prstClr val="black"/>
              </a:solidFill>
              <a:latin typeface="Nunito Sans"/>
            </a:endParaRPr>
          </a:p>
          <a:p>
            <a:pPr marL="214313" indent="-214313" defTabSz="661523">
              <a:spcBef>
                <a:spcPts val="1050"/>
              </a:spcBef>
              <a:buFont typeface="Wingdings" panose="05000000000000000000" pitchFamily="2" charset="2"/>
              <a:buChar char="§"/>
            </a:pPr>
            <a:endParaRPr lang="en-US" dirty="0">
              <a:solidFill>
                <a:prstClr val="black"/>
              </a:solidFill>
              <a:latin typeface="Nunito Sans"/>
            </a:endParaRPr>
          </a:p>
        </p:txBody>
      </p:sp>
      <p:sp>
        <p:nvSpPr>
          <p:cNvPr id="14" name="Title 1"/>
          <p:cNvSpPr>
            <a:spLocks noGrp="1"/>
          </p:cNvSpPr>
          <p:nvPr>
            <p:ph type="title"/>
          </p:nvPr>
        </p:nvSpPr>
        <p:spPr>
          <a:xfrm>
            <a:off x="844019" y="1442379"/>
            <a:ext cx="3045075" cy="464306"/>
          </a:xfrm>
        </p:spPr>
        <p:txBody>
          <a:bodyPr/>
          <a:lstStyle/>
          <a:p>
            <a:r>
              <a:rPr lang="en-US" dirty="0" smtClean="0">
                <a:solidFill>
                  <a:schemeClr val="accent2"/>
                </a:solidFill>
              </a:rPr>
              <a:t>YOWN</a:t>
            </a:r>
            <a:endParaRPr lang="en-US" dirty="0">
              <a:solidFill>
                <a:schemeClr val="accent2"/>
              </a:solidFill>
            </a:endParaRPr>
          </a:p>
        </p:txBody>
      </p:sp>
    </p:spTree>
    <p:extLst>
      <p:ext uri="{BB962C8B-B14F-4D97-AF65-F5344CB8AC3E}">
        <p14:creationId xmlns:p14="http://schemas.microsoft.com/office/powerpoint/2010/main" val="158583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51708" y="-1736198"/>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3560032" y="577356"/>
            <a:ext cx="1296000" cy="2430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9" name="Rectangle 8"/>
          <p:cNvSpPr/>
          <p:nvPr/>
        </p:nvSpPr>
        <p:spPr>
          <a:xfrm>
            <a:off x="0" y="1180618"/>
            <a:ext cx="9144000" cy="396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pic>
        <p:nvPicPr>
          <p:cNvPr id="8" name="Picture 7"/>
          <p:cNvPicPr>
            <a:picLocks noChangeAspect="1"/>
          </p:cNvPicPr>
          <p:nvPr/>
        </p:nvPicPr>
        <p:blipFill>
          <a:blip r:embed="rId7"/>
          <a:stretch>
            <a:fillRect/>
          </a:stretch>
        </p:blipFill>
        <p:spPr>
          <a:xfrm>
            <a:off x="5888239" y="633717"/>
            <a:ext cx="3165461" cy="4422973"/>
          </a:xfrm>
          <a:prstGeom prst="rect">
            <a:avLst/>
          </a:prstGeom>
        </p:spPr>
      </p:pic>
      <p:sp>
        <p:nvSpPr>
          <p:cNvPr id="11" name="Content Placeholder 2"/>
          <p:cNvSpPr txBox="1">
            <a:spLocks/>
          </p:cNvSpPr>
          <p:nvPr/>
        </p:nvSpPr>
        <p:spPr>
          <a:xfrm>
            <a:off x="699987" y="2051973"/>
            <a:ext cx="4875256" cy="3263504"/>
          </a:xfrm>
          <a:prstGeom prst="rect">
            <a:avLst/>
          </a:prstGeom>
        </p:spPr>
        <p:txBody>
          <a:bodyPr vert="horz" lIns="68580" tIns="34290" rIns="68580" bIns="34290" rtlCol="0">
            <a:normAutofit/>
          </a:bodyPr>
          <a:lstStyle>
            <a:lvl1pPr marL="285750" indent="-285750" algn="l" defTabSz="882030" rtl="0" eaLnBrk="1" latinLnBrk="0" hangingPunct="1">
              <a:lnSpc>
                <a:spcPct val="90000"/>
              </a:lnSpc>
              <a:spcBef>
                <a:spcPts val="1400"/>
              </a:spcBef>
              <a:buFont typeface="Arial" panose="020B0604020202020204" pitchFamily="34" charset="0"/>
              <a:buChar char="•"/>
              <a:defRPr sz="1800" kern="1200" baseline="0">
                <a:solidFill>
                  <a:schemeClr val="tx1"/>
                </a:solidFill>
                <a:latin typeface="Nunito Sans" panose="00000500000000000000" pitchFamily="2" charset="0"/>
                <a:ea typeface="Nunito Sans" charset="0"/>
                <a:cs typeface="Nunito Sans" charset="0"/>
              </a:defRPr>
            </a:lvl1pPr>
            <a:lvl2pPr marL="66152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2pPr>
            <a:lvl3pPr marL="110253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3pPr>
            <a:lvl4pPr marL="154355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198456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42558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6pPr>
            <a:lvl7pPr marL="2866598"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7pPr>
            <a:lvl8pPr marL="330761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8pPr>
            <a:lvl9pPr marL="3748629"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9pPr>
          </a:lstStyle>
          <a:p>
            <a:pPr marL="214313" indent="-214313" defTabSz="661523">
              <a:spcBef>
                <a:spcPts val="1050"/>
              </a:spcBef>
              <a:buFont typeface="Wingdings" panose="05000000000000000000" pitchFamily="2" charset="2"/>
              <a:buChar char="§"/>
            </a:pPr>
            <a:r>
              <a:rPr lang="en-US" dirty="0">
                <a:solidFill>
                  <a:prstClr val="black"/>
                </a:solidFill>
              </a:rPr>
              <a:t>Developed aquifers underlying communities across the territory</a:t>
            </a:r>
          </a:p>
          <a:p>
            <a:pPr marL="214313" indent="-214313" defTabSz="661523">
              <a:spcBef>
                <a:spcPts val="1050"/>
              </a:spcBef>
              <a:buFont typeface="Wingdings" panose="05000000000000000000" pitchFamily="2" charset="2"/>
              <a:buChar char="§"/>
            </a:pPr>
            <a:r>
              <a:rPr lang="en-US" dirty="0">
                <a:solidFill>
                  <a:prstClr val="black"/>
                </a:solidFill>
              </a:rPr>
              <a:t>3-year initiative to map 3 communities with greatest number of available well records:</a:t>
            </a:r>
          </a:p>
          <a:p>
            <a:pPr marL="330761" lvl="1" indent="0" defTabSz="661523">
              <a:spcBef>
                <a:spcPts val="362"/>
              </a:spcBef>
              <a:buNone/>
            </a:pPr>
            <a:r>
              <a:rPr lang="en-US" dirty="0">
                <a:solidFill>
                  <a:prstClr val="black"/>
                </a:solidFill>
              </a:rPr>
              <a:t>2020-21: </a:t>
            </a:r>
            <a:r>
              <a:rPr lang="en-US" dirty="0" err="1">
                <a:solidFill>
                  <a:prstClr val="black"/>
                </a:solidFill>
              </a:rPr>
              <a:t>Carmacks</a:t>
            </a:r>
            <a:endParaRPr lang="en-US" dirty="0">
              <a:solidFill>
                <a:prstClr val="black"/>
              </a:solidFill>
            </a:endParaRPr>
          </a:p>
          <a:p>
            <a:pPr marL="330761" lvl="1" indent="0" defTabSz="661523">
              <a:spcBef>
                <a:spcPts val="362"/>
              </a:spcBef>
              <a:buNone/>
            </a:pPr>
            <a:r>
              <a:rPr lang="en-US" dirty="0">
                <a:solidFill>
                  <a:prstClr val="black"/>
                </a:solidFill>
              </a:rPr>
              <a:t>2021-22: Watson Lake</a:t>
            </a:r>
          </a:p>
          <a:p>
            <a:pPr marL="330761" lvl="1" indent="0" defTabSz="661523">
              <a:spcBef>
                <a:spcPts val="362"/>
              </a:spcBef>
              <a:buNone/>
            </a:pPr>
            <a:r>
              <a:rPr lang="en-US" dirty="0">
                <a:solidFill>
                  <a:prstClr val="black"/>
                </a:solidFill>
              </a:rPr>
              <a:t>2022-23: Whitehorse</a:t>
            </a:r>
            <a:endParaRPr lang="en-US" dirty="0">
              <a:solidFill>
                <a:prstClr val="black"/>
              </a:solidFill>
            </a:endParaRPr>
          </a:p>
        </p:txBody>
      </p:sp>
      <p:sp>
        <p:nvSpPr>
          <p:cNvPr id="12" name="Content Placeholder 2"/>
          <p:cNvSpPr txBox="1">
            <a:spLocks/>
          </p:cNvSpPr>
          <p:nvPr/>
        </p:nvSpPr>
        <p:spPr>
          <a:xfrm>
            <a:off x="2150581" y="4567944"/>
            <a:ext cx="3715711" cy="511115"/>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685800">
              <a:spcBef>
                <a:spcPts val="750"/>
              </a:spcBef>
              <a:buNone/>
            </a:pPr>
            <a:r>
              <a:rPr lang="en-US" sz="1050" i="1" dirty="0">
                <a:solidFill>
                  <a:srgbClr val="512A44"/>
                </a:solidFill>
                <a:latin typeface="Nunito Sans"/>
              </a:rPr>
              <a:t>Map 7 – Overburden Aquifer Potential. From the Preliminary Groundwater Inventory of the City of Whitehorse, prepared by Community Development Branch by Gartner Lee Ltd., 2003. </a:t>
            </a:r>
            <a:endParaRPr lang="en-US" sz="1050" i="1" dirty="0">
              <a:solidFill>
                <a:srgbClr val="512A44"/>
              </a:solidFill>
              <a:latin typeface="Nunito Sans"/>
            </a:endParaRPr>
          </a:p>
        </p:txBody>
      </p:sp>
      <p:sp>
        <p:nvSpPr>
          <p:cNvPr id="13" name="Title 1"/>
          <p:cNvSpPr>
            <a:spLocks noGrp="1"/>
          </p:cNvSpPr>
          <p:nvPr>
            <p:ph type="title"/>
          </p:nvPr>
        </p:nvSpPr>
        <p:spPr>
          <a:xfrm>
            <a:off x="844019" y="1442379"/>
            <a:ext cx="3045075" cy="464306"/>
          </a:xfrm>
        </p:spPr>
        <p:txBody>
          <a:bodyPr/>
          <a:lstStyle/>
          <a:p>
            <a:r>
              <a:rPr lang="en-US" dirty="0" smtClean="0">
                <a:solidFill>
                  <a:schemeClr val="accent2"/>
                </a:solidFill>
              </a:rPr>
              <a:t>Aquifer Mapping</a:t>
            </a:r>
            <a:endParaRPr lang="en-US" dirty="0">
              <a:solidFill>
                <a:schemeClr val="accent2"/>
              </a:solidFill>
            </a:endParaRPr>
          </a:p>
        </p:txBody>
      </p:sp>
    </p:spTree>
    <p:extLst>
      <p:ext uri="{BB962C8B-B14F-4D97-AF65-F5344CB8AC3E}">
        <p14:creationId xmlns:p14="http://schemas.microsoft.com/office/powerpoint/2010/main" val="3062642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51708" y="-3064400"/>
          <a:ext cx="9229167" cy="514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3568713" y="791547"/>
            <a:ext cx="2562972" cy="21544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sp>
        <p:nvSpPr>
          <p:cNvPr id="9" name="Rectangle 8"/>
          <p:cNvSpPr/>
          <p:nvPr/>
        </p:nvSpPr>
        <p:spPr>
          <a:xfrm>
            <a:off x="0" y="1180618"/>
            <a:ext cx="9144000" cy="396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Nunito Sans"/>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24" y="1483074"/>
            <a:ext cx="4297382" cy="3223037"/>
          </a:xfrm>
          <a:prstGeom prst="rect">
            <a:avLst/>
          </a:prstGeom>
          <a:ln>
            <a:noFill/>
          </a:ln>
          <a:effectLst>
            <a:outerShdw blurRad="292100" dist="139700" dir="2700000" algn="tl" rotWithShape="0">
              <a:srgbClr val="333333">
                <a:alpha val="65000"/>
              </a:srgbClr>
            </a:outerShdw>
          </a:effectLst>
        </p:spPr>
      </p:pic>
      <p:sp>
        <p:nvSpPr>
          <p:cNvPr id="13" name="Content Placeholder 2"/>
          <p:cNvSpPr txBox="1">
            <a:spLocks/>
          </p:cNvSpPr>
          <p:nvPr/>
        </p:nvSpPr>
        <p:spPr>
          <a:xfrm>
            <a:off x="4885209" y="1907442"/>
            <a:ext cx="3923818" cy="3023374"/>
          </a:xfrm>
          <a:prstGeom prst="rect">
            <a:avLst/>
          </a:prstGeom>
        </p:spPr>
        <p:txBody>
          <a:bodyPr vert="horz" lIns="68580" tIns="34290" rIns="68580" bIns="34290" rtlCol="0">
            <a:normAutofit/>
          </a:bodyPr>
          <a:lstStyle>
            <a:lvl1pPr marL="285750" indent="-285750" algn="l" defTabSz="882030" rtl="0" eaLnBrk="1" latinLnBrk="0" hangingPunct="1">
              <a:lnSpc>
                <a:spcPct val="90000"/>
              </a:lnSpc>
              <a:spcBef>
                <a:spcPts val="1400"/>
              </a:spcBef>
              <a:buFont typeface="Arial" panose="020B0604020202020204" pitchFamily="34" charset="0"/>
              <a:buChar char="•"/>
              <a:defRPr sz="1800" kern="1200" baseline="0">
                <a:solidFill>
                  <a:schemeClr val="tx1"/>
                </a:solidFill>
                <a:latin typeface="Nunito Sans" panose="00000500000000000000" pitchFamily="2" charset="0"/>
                <a:ea typeface="Nunito Sans" charset="0"/>
                <a:cs typeface="Nunito Sans" charset="0"/>
              </a:defRPr>
            </a:lvl1pPr>
            <a:lvl2pPr marL="66152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2pPr>
            <a:lvl3pPr marL="110253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3pPr>
            <a:lvl4pPr marL="1543553"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1984568" indent="-220508" algn="l" defTabSz="882030" rtl="0" eaLnBrk="1" latinLnBrk="0" hangingPunct="1">
              <a:lnSpc>
                <a:spcPct val="90000"/>
              </a:lnSpc>
              <a:spcBef>
                <a:spcPts val="482"/>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42558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6pPr>
            <a:lvl7pPr marL="2866598"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7pPr>
            <a:lvl8pPr marL="3307613"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8pPr>
            <a:lvl9pPr marL="3748629" indent="-220508" algn="l" defTabSz="882030" rtl="0" eaLnBrk="1" latinLnBrk="0" hangingPunct="1">
              <a:lnSpc>
                <a:spcPct val="90000"/>
              </a:lnSpc>
              <a:spcBef>
                <a:spcPts val="482"/>
              </a:spcBef>
              <a:buFont typeface="Arial" panose="020B0604020202020204" pitchFamily="34" charset="0"/>
              <a:buChar char="•"/>
              <a:defRPr sz="1736" kern="1200">
                <a:solidFill>
                  <a:schemeClr val="tx1"/>
                </a:solidFill>
                <a:latin typeface="+mn-lt"/>
                <a:ea typeface="+mn-ea"/>
                <a:cs typeface="+mn-cs"/>
              </a:defRPr>
            </a:lvl9pPr>
          </a:lstStyle>
          <a:p>
            <a:pPr marL="214313" indent="-214313" defTabSz="661523">
              <a:spcBef>
                <a:spcPts val="1050"/>
              </a:spcBef>
              <a:buFont typeface="Wingdings" panose="05000000000000000000" pitchFamily="2" charset="2"/>
              <a:buChar char="§"/>
            </a:pPr>
            <a:r>
              <a:rPr lang="en-US" dirty="0">
                <a:solidFill>
                  <a:prstClr val="black"/>
                </a:solidFill>
              </a:rPr>
              <a:t>Reviewing projects in various stages of assessment and </a:t>
            </a:r>
            <a:r>
              <a:rPr lang="en-US" dirty="0" err="1">
                <a:solidFill>
                  <a:prstClr val="black"/>
                </a:solidFill>
              </a:rPr>
              <a:t>licencing</a:t>
            </a:r>
            <a:endParaRPr lang="en-US" dirty="0">
              <a:solidFill>
                <a:prstClr val="black"/>
              </a:solidFill>
            </a:endParaRPr>
          </a:p>
          <a:p>
            <a:pPr marL="496142" lvl="1" indent="-165381" defTabSz="661523">
              <a:spcBef>
                <a:spcPts val="362"/>
              </a:spcBef>
              <a:buFont typeface="Wingdings" panose="05000000000000000000" pitchFamily="2" charset="2"/>
              <a:buChar char="§"/>
            </a:pPr>
            <a:r>
              <a:rPr lang="en-US" dirty="0">
                <a:solidFill>
                  <a:prstClr val="black"/>
                </a:solidFill>
              </a:rPr>
              <a:t>Hard rock mines</a:t>
            </a:r>
          </a:p>
          <a:p>
            <a:pPr marL="496142" lvl="1" indent="-165381" defTabSz="661523">
              <a:spcBef>
                <a:spcPts val="362"/>
              </a:spcBef>
              <a:buFont typeface="Wingdings" panose="05000000000000000000" pitchFamily="2" charset="2"/>
              <a:buChar char="§"/>
            </a:pPr>
            <a:r>
              <a:rPr lang="en-US" dirty="0">
                <a:solidFill>
                  <a:prstClr val="black"/>
                </a:solidFill>
              </a:rPr>
              <a:t>Municipal wastewater treatment facilities</a:t>
            </a:r>
          </a:p>
          <a:p>
            <a:pPr marL="214313" indent="-214313" defTabSz="661523">
              <a:spcBef>
                <a:spcPts val="1050"/>
              </a:spcBef>
              <a:buFont typeface="Wingdings" panose="05000000000000000000" pitchFamily="2" charset="2"/>
              <a:buChar char="§"/>
            </a:pPr>
            <a:r>
              <a:rPr lang="en-US" dirty="0">
                <a:solidFill>
                  <a:prstClr val="black"/>
                </a:solidFill>
              </a:rPr>
              <a:t>Conducting site visits and studies</a:t>
            </a:r>
            <a:endParaRPr lang="en-US" b="1" dirty="0">
              <a:solidFill>
                <a:srgbClr val="DC4405"/>
              </a:solidFill>
            </a:endParaRPr>
          </a:p>
        </p:txBody>
      </p:sp>
    </p:spTree>
    <p:extLst>
      <p:ext uri="{BB962C8B-B14F-4D97-AF65-F5344CB8AC3E}">
        <p14:creationId xmlns:p14="http://schemas.microsoft.com/office/powerpoint/2010/main" val="2462107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Questions?</a:t>
            </a:r>
            <a:endParaRPr lang="en-US" dirty="0"/>
          </a:p>
        </p:txBody>
      </p:sp>
      <p:sp>
        <p:nvSpPr>
          <p:cNvPr id="3" name="Subtitle 2"/>
          <p:cNvSpPr>
            <a:spLocks noGrp="1"/>
          </p:cNvSpPr>
          <p:nvPr>
            <p:ph type="subTitle" idx="1"/>
          </p:nvPr>
        </p:nvSpPr>
        <p:spPr>
          <a:xfrm>
            <a:off x="685801" y="4188303"/>
            <a:ext cx="8458199" cy="412634"/>
          </a:xfrm>
        </p:spPr>
        <p:txBody>
          <a:bodyPr>
            <a:normAutofit/>
          </a:bodyPr>
          <a:lstStyle/>
          <a:p>
            <a:r>
              <a:rPr lang="en-US" dirty="0" smtClean="0"/>
              <a:t>Brendan </a:t>
            </a:r>
            <a:r>
              <a:rPr lang="en-US" dirty="0"/>
              <a:t>Mulligan </a:t>
            </a:r>
            <a:r>
              <a:rPr lang="en-US" dirty="0" smtClean="0"/>
              <a:t> ·  Brendan.Mulligan@gov.yk.ca </a:t>
            </a:r>
            <a:endParaRPr lang="en-US" dirty="0"/>
          </a:p>
        </p:txBody>
      </p:sp>
    </p:spTree>
    <p:extLst>
      <p:ext uri="{BB962C8B-B14F-4D97-AF65-F5344CB8AC3E}">
        <p14:creationId xmlns:p14="http://schemas.microsoft.com/office/powerpoint/2010/main" val="1252843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96" y="16066"/>
            <a:ext cx="8046720" cy="532575"/>
          </a:xfrm>
        </p:spPr>
        <p:txBody>
          <a:bodyPr>
            <a:normAutofit fontScale="90000"/>
          </a:bodyPr>
          <a:lstStyle/>
          <a:p>
            <a:r>
              <a:rPr lang="en-US" sz="3600" dirty="0" smtClean="0">
                <a:latin typeface="+mn-lt"/>
              </a:rPr>
              <a:t>Last points on the agenda</a:t>
            </a:r>
            <a:endParaRPr lang="en-US" sz="3600" dirty="0">
              <a:latin typeface="+mn-lt"/>
            </a:endParaRPr>
          </a:p>
        </p:txBody>
      </p:sp>
      <p:sp>
        <p:nvSpPr>
          <p:cNvPr id="3" name="Content Placeholder 2"/>
          <p:cNvSpPr>
            <a:spLocks noGrp="1"/>
          </p:cNvSpPr>
          <p:nvPr>
            <p:ph idx="1"/>
          </p:nvPr>
        </p:nvSpPr>
        <p:spPr>
          <a:xfrm>
            <a:off x="457201" y="548640"/>
            <a:ext cx="8328074" cy="3791243"/>
          </a:xfrm>
        </p:spPr>
        <p:txBody>
          <a:bodyPr>
            <a:normAutofit/>
          </a:bodyPr>
          <a:lstStyle/>
          <a:p>
            <a:pPr marL="514337" indent="-514337">
              <a:buFont typeface="+mj-lt"/>
              <a:buAutoNum type="arabicPeriod"/>
            </a:pPr>
            <a:endParaRPr lang="en-CA" dirty="0" smtClean="0"/>
          </a:p>
          <a:p>
            <a:pPr marL="0" indent="0">
              <a:buNone/>
            </a:pPr>
            <a:endParaRPr lang="en-US" dirty="0"/>
          </a:p>
        </p:txBody>
      </p:sp>
      <p:sp>
        <p:nvSpPr>
          <p:cNvPr id="4" name="Slide Number Placeholder 5"/>
          <p:cNvSpPr>
            <a:spLocks noGrp="1"/>
          </p:cNvSpPr>
          <p:nvPr>
            <p:ph type="sldNum" sz="quarter" idx="4294967295"/>
          </p:nvPr>
        </p:nvSpPr>
        <p:spPr>
          <a:xfrm>
            <a:off x="8583824" y="69057"/>
            <a:ext cx="468669"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189"/>
            <a:fld id="{0D297C05-AC99-294D-B757-1B4E4231E772}" type="slidenum">
              <a:rPr lang="en-US">
                <a:solidFill>
                  <a:prstClr val="black">
                    <a:tint val="75000"/>
                  </a:prstClr>
                </a:solidFill>
                <a:latin typeface="Calibri"/>
              </a:rPr>
              <a:pPr defTabSz="457189"/>
              <a:t>39</a:t>
            </a:fld>
            <a:endParaRPr lang="en-US" dirty="0">
              <a:solidFill>
                <a:prstClr val="black">
                  <a:tint val="75000"/>
                </a:prstClr>
              </a:solidFill>
              <a:latin typeface="Calibri"/>
            </a:endParaRPr>
          </a:p>
        </p:txBody>
      </p:sp>
      <p:sp>
        <p:nvSpPr>
          <p:cNvPr id="5" name="Rectangle 4"/>
          <p:cNvSpPr/>
          <p:nvPr/>
        </p:nvSpPr>
        <p:spPr>
          <a:xfrm>
            <a:off x="393895" y="548641"/>
            <a:ext cx="8391379" cy="2800767"/>
          </a:xfrm>
          <a:prstGeom prst="rect">
            <a:avLst/>
          </a:prstGeom>
        </p:spPr>
        <p:txBody>
          <a:bodyPr wrap="square">
            <a:spAutoFit/>
          </a:bodyPr>
          <a:lstStyle/>
          <a:p>
            <a:pPr marL="342900" indent="-342900">
              <a:buFont typeface="+mj-lt"/>
              <a:buAutoNum type="arabicPeriod" startAt="4"/>
            </a:pPr>
            <a:r>
              <a:rPr lang="en-CA" sz="1400" dirty="0" smtClean="0"/>
              <a:t>Open </a:t>
            </a:r>
            <a:r>
              <a:rPr lang="en-CA" sz="1400" dirty="0"/>
              <a:t>discussion from all based on the comments received from participants – 25 </a:t>
            </a:r>
            <a:r>
              <a:rPr lang="en-CA" sz="1400" dirty="0" smtClean="0"/>
              <a:t>minutes</a:t>
            </a:r>
          </a:p>
          <a:p>
            <a:pPr marL="742950" lvl="1" indent="-285750">
              <a:buFont typeface="Courier New" panose="02070309020205020404" pitchFamily="49" charset="0"/>
              <a:buChar char="o"/>
            </a:pPr>
            <a:r>
              <a:rPr lang="en-CA" sz="1400" dirty="0"/>
              <a:t>Impacts of COVID-19 on all jurisdiction activities (e.g. Fieldwork)</a:t>
            </a:r>
          </a:p>
          <a:p>
            <a:pPr marL="742950" lvl="1" indent="-285750">
              <a:buFont typeface="Courier New" panose="02070309020205020404" pitchFamily="49" charset="0"/>
              <a:buChar char="o"/>
            </a:pPr>
            <a:r>
              <a:rPr lang="en-CA" sz="1400" dirty="0"/>
              <a:t>Canada Water Agency - What is the place for groundwater?</a:t>
            </a:r>
          </a:p>
          <a:p>
            <a:pPr marL="742950" lvl="1" indent="-285750">
              <a:buFont typeface="Courier New" panose="02070309020205020404" pitchFamily="49" charset="0"/>
              <a:buChar char="o"/>
            </a:pPr>
            <a:r>
              <a:rPr lang="en-CA" sz="1400" dirty="0"/>
              <a:t>New version of the National Hydro Network (NHN) </a:t>
            </a:r>
            <a:endParaRPr lang="en-CA" sz="1400" dirty="0" smtClean="0"/>
          </a:p>
          <a:p>
            <a:pPr marL="742950" lvl="1" indent="-285750">
              <a:buFont typeface="Courier New" panose="02070309020205020404" pitchFamily="49" charset="0"/>
              <a:buChar char="o"/>
            </a:pPr>
            <a:r>
              <a:rPr lang="en-CA" sz="1400" dirty="0" smtClean="0"/>
              <a:t>Data </a:t>
            </a:r>
            <a:r>
              <a:rPr lang="en-CA" sz="1400" dirty="0"/>
              <a:t>base contacts in provinces and territories – please follow up with Étienne </a:t>
            </a:r>
            <a:r>
              <a:rPr lang="en-CA" sz="1400" dirty="0" smtClean="0"/>
              <a:t>Girard</a:t>
            </a:r>
            <a:endParaRPr lang="en-CA" sz="1400" dirty="0"/>
          </a:p>
          <a:p>
            <a:pPr marL="742950" lvl="1" indent="-285750">
              <a:buFont typeface="Courier New" panose="02070309020205020404" pitchFamily="49" charset="0"/>
              <a:buChar char="o"/>
            </a:pPr>
            <a:r>
              <a:rPr lang="en-CA" sz="1400" dirty="0"/>
              <a:t>Terms of Reference for the NDGW </a:t>
            </a:r>
            <a:endParaRPr lang="en-CA" sz="1400" dirty="0" smtClean="0"/>
          </a:p>
          <a:p>
            <a:pPr marL="342900" indent="-342900">
              <a:buFont typeface="+mj-lt"/>
              <a:buAutoNum type="arabicPeriod" startAt="4"/>
            </a:pPr>
            <a:r>
              <a:rPr lang="en-CA" sz="1400" dirty="0"/>
              <a:t>Next </a:t>
            </a:r>
            <a:r>
              <a:rPr lang="en-CA" sz="1400" dirty="0" smtClean="0"/>
              <a:t>meeting</a:t>
            </a:r>
          </a:p>
          <a:p>
            <a:pPr marL="628650" lvl="1" indent="-171450">
              <a:buFont typeface="Courier New" panose="02070309020205020404" pitchFamily="49" charset="0"/>
              <a:buChar char="o"/>
            </a:pPr>
            <a:r>
              <a:rPr lang="en-CA" sz="1400" dirty="0" smtClean="0"/>
              <a:t>September </a:t>
            </a:r>
            <a:r>
              <a:rPr lang="en-CA" sz="1400" dirty="0"/>
              <a:t>2 -  </a:t>
            </a:r>
            <a:r>
              <a:rPr lang="en-CA" sz="1400" dirty="0" smtClean="0"/>
              <a:t>Presentations by Martin Stapinsky from the </a:t>
            </a:r>
            <a:r>
              <a:rPr lang="fr-FR" sz="1400" i="1" dirty="0" smtClean="0"/>
              <a:t>Ministère </a:t>
            </a:r>
            <a:r>
              <a:rPr lang="fr-FR" sz="1400" i="1" dirty="0"/>
              <a:t>de l’environnement et de la lutte aux changements climatiques de la province de </a:t>
            </a:r>
            <a:r>
              <a:rPr lang="fr-FR" sz="1400" i="1" dirty="0" smtClean="0"/>
              <a:t>Québec</a:t>
            </a:r>
            <a:r>
              <a:rPr lang="fr-FR" sz="1400" dirty="0" smtClean="0"/>
              <a:t> and Daniel Paradis </a:t>
            </a:r>
            <a:r>
              <a:rPr lang="fr-FR" sz="1400" dirty="0" err="1" smtClean="0"/>
              <a:t>from</a:t>
            </a:r>
            <a:r>
              <a:rPr lang="fr-FR" sz="1400" dirty="0" smtClean="0"/>
              <a:t> the </a:t>
            </a:r>
            <a:r>
              <a:rPr lang="fr-FR" sz="1400" dirty="0" err="1" smtClean="0"/>
              <a:t>Geological</a:t>
            </a:r>
            <a:r>
              <a:rPr lang="fr-FR" sz="1400" dirty="0" smtClean="0"/>
              <a:t> Survey of Canada in Quebec City. </a:t>
            </a:r>
            <a:endParaRPr lang="fr-FR" sz="1400" dirty="0"/>
          </a:p>
          <a:p>
            <a:endParaRPr lang="en-CA" sz="1200" dirty="0" smtClean="0"/>
          </a:p>
          <a:p>
            <a:pPr marL="342900" indent="-342900">
              <a:buFont typeface="+mj-lt"/>
              <a:buAutoNum type="arabicPeriod" startAt="4"/>
            </a:pPr>
            <a:endParaRPr lang="en-CA" sz="1200" dirty="0" smtClean="0"/>
          </a:p>
          <a:p>
            <a:pPr marL="342900" indent="-342900">
              <a:buFont typeface="+mj-lt"/>
              <a:buAutoNum type="arabicPeriod" startAt="4"/>
            </a:pPr>
            <a:endParaRPr lang="en-CA" sz="1200" dirty="0"/>
          </a:p>
        </p:txBody>
      </p:sp>
    </p:spTree>
    <p:extLst>
      <p:ext uri="{BB962C8B-B14F-4D97-AF65-F5344CB8AC3E}">
        <p14:creationId xmlns:p14="http://schemas.microsoft.com/office/powerpoint/2010/main" val="234801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3383" y="984853"/>
            <a:ext cx="4483018" cy="341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88292" y="862629"/>
            <a:ext cx="2740307" cy="3288078"/>
          </a:xfrm>
          <a:prstGeom prst="rect">
            <a:avLst/>
          </a:prstGeom>
        </p:spPr>
        <p:txBody>
          <a:bodyPr wrap="square" lIns="68577" tIns="34289" rIns="68577" bIns="34289">
            <a:spAutoFit/>
          </a:bodyPr>
          <a:lstStyle/>
          <a:p>
            <a:pPr marL="214303" indent="-214303" defTabSz="685766">
              <a:spcAft>
                <a:spcPts val="450"/>
              </a:spcAft>
              <a:buFont typeface="Arial" panose="020B0604020202020204" pitchFamily="34" charset="0"/>
              <a:buChar char="•"/>
            </a:pPr>
            <a:r>
              <a:rPr lang="en-CA" sz="1500" dirty="0">
                <a:solidFill>
                  <a:prstClr val="black"/>
                </a:solidFill>
                <a:latin typeface="Calibri"/>
              </a:rPr>
              <a:t>20% of Canada’s land surface (</a:t>
            </a:r>
            <a:r>
              <a:rPr lang="en-US" sz="1500" dirty="0">
                <a:solidFill>
                  <a:prstClr val="black"/>
                </a:solidFill>
                <a:latin typeface="Calibri"/>
              </a:rPr>
              <a:t>1.8 million square kilometers)</a:t>
            </a:r>
          </a:p>
          <a:p>
            <a:pPr defTabSz="685766">
              <a:spcAft>
                <a:spcPts val="450"/>
              </a:spcAft>
            </a:pPr>
            <a:endParaRPr lang="en-CA" sz="1500" dirty="0">
              <a:solidFill>
                <a:prstClr val="black"/>
              </a:solidFill>
              <a:latin typeface="Calibri"/>
            </a:endParaRPr>
          </a:p>
          <a:p>
            <a:pPr marL="214303" indent="-214303" defTabSz="685766">
              <a:spcAft>
                <a:spcPts val="450"/>
              </a:spcAft>
              <a:buFont typeface="Arial" panose="020B0604020202020204" pitchFamily="34" charset="0"/>
              <a:buChar char="•"/>
            </a:pPr>
            <a:r>
              <a:rPr lang="en-CA" sz="1500" dirty="0">
                <a:solidFill>
                  <a:prstClr val="black"/>
                </a:solidFill>
                <a:latin typeface="Calibri"/>
              </a:rPr>
              <a:t>1% of Canada’s population (400,000 people) </a:t>
            </a:r>
          </a:p>
          <a:p>
            <a:pPr defTabSz="685766">
              <a:spcAft>
                <a:spcPts val="450"/>
              </a:spcAft>
            </a:pPr>
            <a:endParaRPr lang="en-CA" sz="1500" dirty="0">
              <a:solidFill>
                <a:prstClr val="black"/>
              </a:solidFill>
              <a:latin typeface="Calibri"/>
            </a:endParaRPr>
          </a:p>
          <a:p>
            <a:pPr marL="214303" indent="-214303" defTabSz="685766">
              <a:spcAft>
                <a:spcPts val="450"/>
              </a:spcAft>
              <a:buFont typeface="Arial" panose="020B0604020202020204" pitchFamily="34" charset="0"/>
              <a:buChar char="•"/>
            </a:pPr>
            <a:r>
              <a:rPr lang="en-CA" sz="1500" dirty="0">
                <a:solidFill>
                  <a:prstClr val="black"/>
                </a:solidFill>
                <a:latin typeface="Calibri"/>
              </a:rPr>
              <a:t>Crossing 5 jurisdictions (3 Provinces, 2 Territories)</a:t>
            </a:r>
          </a:p>
          <a:p>
            <a:pPr defTabSz="685766">
              <a:spcAft>
                <a:spcPts val="450"/>
              </a:spcAft>
            </a:pPr>
            <a:endParaRPr lang="en-CA" sz="1500" dirty="0">
              <a:solidFill>
                <a:prstClr val="black"/>
              </a:solidFill>
              <a:latin typeface="Calibri"/>
            </a:endParaRPr>
          </a:p>
          <a:p>
            <a:pPr marL="214303" indent="-214303" defTabSz="685766">
              <a:spcAft>
                <a:spcPts val="450"/>
              </a:spcAft>
              <a:buFont typeface="Arial" panose="020B0604020202020204" pitchFamily="34" charset="0"/>
              <a:buChar char="•"/>
            </a:pPr>
            <a:r>
              <a:rPr lang="en-CA" sz="1500" dirty="0">
                <a:solidFill>
                  <a:prstClr val="black"/>
                </a:solidFill>
                <a:latin typeface="Calibri"/>
              </a:rPr>
              <a:t>Water flowing South to North into the Arctic Ocean</a:t>
            </a:r>
          </a:p>
          <a:p>
            <a:pPr defTabSz="685766">
              <a:spcAft>
                <a:spcPts val="450"/>
              </a:spcAft>
            </a:pPr>
            <a:endParaRPr lang="en-CA" sz="1500" dirty="0">
              <a:solidFill>
                <a:prstClr val="black"/>
              </a:solidFill>
              <a:latin typeface="Calibri"/>
            </a:endParaRPr>
          </a:p>
        </p:txBody>
      </p:sp>
      <p:sp>
        <p:nvSpPr>
          <p:cNvPr id="3" name="TextBox 2"/>
          <p:cNvSpPr txBox="1"/>
          <p:nvPr/>
        </p:nvSpPr>
        <p:spPr>
          <a:xfrm>
            <a:off x="86815" y="112856"/>
            <a:ext cx="8924081" cy="680956"/>
          </a:xfrm>
          <a:prstGeom prst="rect">
            <a:avLst/>
          </a:prstGeom>
          <a:noFill/>
        </p:spPr>
        <p:txBody>
          <a:bodyPr wrap="square" rtlCol="0">
            <a:spAutoFit/>
          </a:bodyPr>
          <a:lstStyle/>
          <a:p>
            <a:pPr algn="ctr" defTabSz="685766"/>
            <a:r>
              <a:rPr lang="en-US" sz="2400" b="1" dirty="0">
                <a:solidFill>
                  <a:prstClr val="black"/>
                </a:solidFill>
                <a:latin typeface="Calibri"/>
              </a:rPr>
              <a:t>Mackenzie River Basin </a:t>
            </a:r>
            <a:endParaRPr lang="en-CA" sz="2400" b="1" dirty="0">
              <a:solidFill>
                <a:prstClr val="black"/>
              </a:solidFill>
              <a:latin typeface="Calibri"/>
            </a:endParaRPr>
          </a:p>
          <a:p>
            <a:pPr defTabSz="685766"/>
            <a:endParaRPr lang="en-CA" sz="1425" dirty="0">
              <a:solidFill>
                <a:prstClr val="black"/>
              </a:solidFill>
              <a:latin typeface="Calibri"/>
            </a:endParaRPr>
          </a:p>
        </p:txBody>
      </p:sp>
    </p:spTree>
    <p:extLst>
      <p:ext uri="{BB962C8B-B14F-4D97-AF65-F5344CB8AC3E}">
        <p14:creationId xmlns:p14="http://schemas.microsoft.com/office/powerpoint/2010/main" val="927469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39"/>
            <a:ext cx="8328074" cy="3791243"/>
          </a:xfrm>
        </p:spPr>
        <p:txBody>
          <a:bodyPr>
            <a:normAutofit/>
          </a:bodyPr>
          <a:lstStyle/>
          <a:p>
            <a:pPr marL="0" indent="0" algn="ctr">
              <a:buNone/>
            </a:pPr>
            <a:endParaRPr lang="en-US" dirty="0" smtClean="0"/>
          </a:p>
          <a:p>
            <a:pPr marL="0" indent="0" algn="ctr">
              <a:buNone/>
            </a:pPr>
            <a:endParaRPr lang="en-US" dirty="0"/>
          </a:p>
          <a:p>
            <a:pPr marL="0" indent="0" algn="ctr">
              <a:buNone/>
            </a:pPr>
            <a:r>
              <a:rPr lang="en-US" b="1" dirty="0" smtClean="0">
                <a:solidFill>
                  <a:schemeClr val="tx2"/>
                </a:solidFill>
              </a:rPr>
              <a:t>THANK YOU</a:t>
            </a:r>
          </a:p>
          <a:p>
            <a:pPr marL="0" indent="0" algn="ctr">
              <a:buNone/>
            </a:pPr>
            <a:r>
              <a:rPr lang="en-US" b="1" dirty="0" smtClean="0">
                <a:solidFill>
                  <a:schemeClr val="tx2"/>
                </a:solidFill>
              </a:rPr>
              <a:t>/</a:t>
            </a:r>
          </a:p>
          <a:p>
            <a:pPr marL="0" indent="0" algn="ctr">
              <a:buNone/>
            </a:pPr>
            <a:r>
              <a:rPr lang="en-US" b="1" dirty="0" smtClean="0">
                <a:solidFill>
                  <a:schemeClr val="tx2"/>
                </a:solidFill>
              </a:rPr>
              <a:t>MERCI!</a:t>
            </a:r>
            <a:endParaRPr lang="en-US" b="1" dirty="0">
              <a:solidFill>
                <a:schemeClr val="tx2"/>
              </a:solidFill>
            </a:endParaRPr>
          </a:p>
        </p:txBody>
      </p:sp>
      <p:sp>
        <p:nvSpPr>
          <p:cNvPr id="4" name="Slide Number Placeholder 5"/>
          <p:cNvSpPr>
            <a:spLocks noGrp="1"/>
          </p:cNvSpPr>
          <p:nvPr>
            <p:ph type="sldNum" sz="quarter" idx="4294967295"/>
          </p:nvPr>
        </p:nvSpPr>
        <p:spPr>
          <a:xfrm>
            <a:off x="8583823" y="69057"/>
            <a:ext cx="468669"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297C05-AC99-294D-B757-1B4E4231E772}" type="slidenum">
              <a:rPr lang="en-US" smtClean="0"/>
              <a:t>40</a:t>
            </a:fld>
            <a:endParaRPr lang="en-US" dirty="0"/>
          </a:p>
        </p:txBody>
      </p:sp>
    </p:spTree>
    <p:extLst>
      <p:ext uri="{BB962C8B-B14F-4D97-AF65-F5344CB8AC3E}">
        <p14:creationId xmlns:p14="http://schemas.microsoft.com/office/powerpoint/2010/main" val="4188117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0019"/>
            <a:ext cx="9144000" cy="464344"/>
          </a:xfrm>
        </p:spPr>
        <p:txBody>
          <a:bodyPr>
            <a:noAutofit/>
          </a:bodyPr>
          <a:lstStyle/>
          <a:p>
            <a:r>
              <a:rPr lang="en-US" sz="2400" b="1" dirty="0"/>
              <a:t>Mackenzie River Basin Transboundary Waters Master Agreement</a:t>
            </a:r>
          </a:p>
        </p:txBody>
      </p:sp>
      <p:sp>
        <p:nvSpPr>
          <p:cNvPr id="3" name="Content Placeholder 2"/>
          <p:cNvSpPr>
            <a:spLocks noGrp="1"/>
          </p:cNvSpPr>
          <p:nvPr>
            <p:ph idx="4294967295"/>
          </p:nvPr>
        </p:nvSpPr>
        <p:spPr>
          <a:xfrm>
            <a:off x="5610225" y="1148954"/>
            <a:ext cx="3533775" cy="2838450"/>
          </a:xfrm>
        </p:spPr>
        <p:txBody>
          <a:bodyPr>
            <a:normAutofit/>
          </a:bodyPr>
          <a:lstStyle/>
          <a:p>
            <a:pPr marL="0" indent="0">
              <a:buNone/>
            </a:pPr>
            <a:endParaRPr lang="en-US" sz="1500" dirty="0">
              <a:latin typeface="Calibri" panose="020F0502020204030204" pitchFamily="34" charset="0"/>
            </a:endParaRPr>
          </a:p>
          <a:p>
            <a:pPr marL="0" indent="0">
              <a:buNone/>
            </a:pPr>
            <a:r>
              <a:rPr lang="en-US" sz="1500" dirty="0">
                <a:latin typeface="Calibri" panose="020F0502020204030204" pitchFamily="34" charset="0"/>
              </a:rPr>
              <a:t>The Mackenzie River Basin Transboundary Waters Master Agreement was signed in 1997 by :</a:t>
            </a:r>
          </a:p>
          <a:p>
            <a:r>
              <a:rPr lang="en-US" sz="1500" dirty="0">
                <a:latin typeface="Calibri" panose="020F0502020204030204" pitchFamily="34" charset="0"/>
              </a:rPr>
              <a:t>Canada,</a:t>
            </a:r>
          </a:p>
          <a:p>
            <a:r>
              <a:rPr lang="en-US" sz="1500" dirty="0">
                <a:latin typeface="Calibri" panose="020F0502020204030204" pitchFamily="34" charset="0"/>
              </a:rPr>
              <a:t>British Columbia</a:t>
            </a:r>
          </a:p>
          <a:p>
            <a:r>
              <a:rPr lang="en-US" sz="1500" dirty="0">
                <a:latin typeface="Calibri" panose="020F0502020204030204" pitchFamily="34" charset="0"/>
              </a:rPr>
              <a:t>Alberta</a:t>
            </a:r>
          </a:p>
          <a:p>
            <a:r>
              <a:rPr lang="en-US" sz="1500" dirty="0">
                <a:latin typeface="Calibri" panose="020F0502020204030204" pitchFamily="34" charset="0"/>
              </a:rPr>
              <a:t>Saskatchewan</a:t>
            </a:r>
          </a:p>
          <a:p>
            <a:r>
              <a:rPr lang="en-US" sz="1500" dirty="0">
                <a:latin typeface="Calibri" panose="020F0502020204030204" pitchFamily="34" charset="0"/>
              </a:rPr>
              <a:t>Northwest Territories </a:t>
            </a:r>
          </a:p>
          <a:p>
            <a:r>
              <a:rPr lang="en-US" sz="1500" dirty="0">
                <a:latin typeface="Calibri" panose="020F0502020204030204" pitchFamily="34" charset="0"/>
              </a:rPr>
              <a:t>Yukon</a:t>
            </a:r>
          </a:p>
          <a:p>
            <a:pPr marL="0" indent="0">
              <a:buNone/>
            </a:pPr>
            <a:endParaRPr lang="en-US" sz="1500" dirty="0">
              <a:latin typeface="Calibri" panose="020F0502020204030204"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5178" y="996047"/>
            <a:ext cx="2602193" cy="35267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6637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098"/>
            <a:ext cx="9144000" cy="569119"/>
          </a:xfrm>
        </p:spPr>
        <p:txBody>
          <a:bodyPr>
            <a:normAutofit/>
          </a:bodyPr>
          <a:lstStyle/>
          <a:p>
            <a:r>
              <a:rPr lang="en-US" sz="2400" b="1" dirty="0"/>
              <a:t>Bilateral Water Management Agreements (BWMA)</a:t>
            </a:r>
          </a:p>
        </p:txBody>
      </p:sp>
      <p:grpSp>
        <p:nvGrpSpPr>
          <p:cNvPr id="60" name="Group 59"/>
          <p:cNvGrpSpPr/>
          <p:nvPr/>
        </p:nvGrpSpPr>
        <p:grpSpPr>
          <a:xfrm>
            <a:off x="1642453" y="801106"/>
            <a:ext cx="6740492" cy="4013133"/>
            <a:chOff x="-55119" y="1804994"/>
            <a:chExt cx="7557289" cy="466278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0687" y="1804994"/>
              <a:ext cx="4118873" cy="464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a:stCxn id="8" idx="2"/>
            </p:cNvCxnSpPr>
            <p:nvPr/>
          </p:nvCxnSpPr>
          <p:spPr>
            <a:xfrm>
              <a:off x="1491880" y="3319265"/>
              <a:ext cx="2304615" cy="9813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17"/>
            <p:cNvSpPr>
              <a:spLocks noChangeArrowheads="1"/>
            </p:cNvSpPr>
            <p:nvPr/>
          </p:nvSpPr>
          <p:spPr bwMode="auto">
            <a:xfrm>
              <a:off x="243069" y="3010839"/>
              <a:ext cx="2497621" cy="30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defTabSz="685766"/>
              <a:r>
                <a:rPr lang="en-CA" altLang="en-US" sz="1125" b="1" dirty="0">
                  <a:solidFill>
                    <a:srgbClr val="FF0000"/>
                  </a:solidFill>
                  <a:latin typeface="Calibri" pitchFamily="34" charset="0"/>
                </a:rPr>
                <a:t>BC/Yukon (Liard River) (2017)</a:t>
              </a:r>
            </a:p>
          </p:txBody>
        </p:sp>
        <p:cxnSp>
          <p:nvCxnSpPr>
            <p:cNvPr id="9" name="Straight Arrow Connector 8"/>
            <p:cNvCxnSpPr/>
            <p:nvPr/>
          </p:nvCxnSpPr>
          <p:spPr>
            <a:xfrm>
              <a:off x="2951544" y="5489626"/>
              <a:ext cx="1677567"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51544" y="5127767"/>
              <a:ext cx="1677567" cy="361859"/>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951544" y="4498743"/>
              <a:ext cx="1711570" cy="990883"/>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80213" y="4463992"/>
              <a:ext cx="2168286" cy="19369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a:spLocks noChangeArrowheads="1"/>
            </p:cNvSpPr>
            <p:nvPr/>
          </p:nvSpPr>
          <p:spPr bwMode="auto">
            <a:xfrm>
              <a:off x="79848" y="4457638"/>
              <a:ext cx="2389559" cy="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defTabSz="685766">
                <a:defRPr/>
              </a:pPr>
              <a:r>
                <a:rPr lang="en-CA" altLang="en-US" sz="1125" b="1" dirty="0">
                  <a:solidFill>
                    <a:srgbClr val="1F497D"/>
                  </a:solidFill>
                  <a:latin typeface="Calibri" pitchFamily="34" charset="0"/>
                </a:rPr>
                <a:t>BC/NWT (Liard River) (2015</a:t>
              </a:r>
              <a:r>
                <a:rPr lang="en-CA" altLang="en-US" sz="1425" b="1" dirty="0">
                  <a:solidFill>
                    <a:srgbClr val="1F497D"/>
                  </a:solidFill>
                  <a:latin typeface="Calibri" pitchFamily="34" charset="0"/>
                </a:rPr>
                <a:t>)</a:t>
              </a:r>
            </a:p>
          </p:txBody>
        </p:sp>
        <p:sp>
          <p:nvSpPr>
            <p:cNvPr id="14" name="Rectangle 20"/>
            <p:cNvSpPr>
              <a:spLocks noChangeArrowheads="1"/>
            </p:cNvSpPr>
            <p:nvPr/>
          </p:nvSpPr>
          <p:spPr bwMode="auto">
            <a:xfrm>
              <a:off x="-55119" y="5289574"/>
              <a:ext cx="3093995" cy="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defTabSz="685766"/>
              <a:r>
                <a:rPr lang="en-CA" altLang="en-US" sz="1125" b="1" dirty="0">
                  <a:solidFill>
                    <a:srgbClr val="7030A0"/>
                  </a:solidFill>
                  <a:latin typeface="Calibri" pitchFamily="34" charset="0"/>
                </a:rPr>
                <a:t>BC/Alberta (Liard, Hay &amp; Peace Rivers</a:t>
              </a:r>
              <a:r>
                <a:rPr lang="en-CA" altLang="en-US" sz="1425" b="1" dirty="0">
                  <a:solidFill>
                    <a:srgbClr val="7030A0"/>
                  </a:solidFill>
                  <a:latin typeface="Calibri" pitchFamily="34" charset="0"/>
                </a:rPr>
                <a:t>)</a:t>
              </a:r>
            </a:p>
          </p:txBody>
        </p:sp>
        <p:cxnSp>
          <p:nvCxnSpPr>
            <p:cNvPr id="15" name="Straight Arrow Connector 14"/>
            <p:cNvCxnSpPr/>
            <p:nvPr/>
          </p:nvCxnSpPr>
          <p:spPr>
            <a:xfrm>
              <a:off x="5045937" y="2506300"/>
              <a:ext cx="507810" cy="199244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87119" y="2974694"/>
              <a:ext cx="129387" cy="146961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a:spLocks noChangeArrowheads="1"/>
            </p:cNvSpPr>
            <p:nvPr/>
          </p:nvSpPr>
          <p:spPr bwMode="auto">
            <a:xfrm>
              <a:off x="5118870" y="2721743"/>
              <a:ext cx="1850053" cy="30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algn="r" defTabSz="685766"/>
              <a:r>
                <a:rPr lang="en-CA" altLang="en-US" sz="1125" b="1" dirty="0">
                  <a:solidFill>
                    <a:srgbClr val="00B050"/>
                  </a:solidFill>
                  <a:latin typeface="Calibri" pitchFamily="34" charset="0"/>
                </a:rPr>
                <a:t>SK/NWT (Tazin River)</a:t>
              </a:r>
            </a:p>
          </p:txBody>
        </p:sp>
        <p:sp>
          <p:nvSpPr>
            <p:cNvPr id="18" name="Rectangle 17"/>
            <p:cNvSpPr/>
            <p:nvPr/>
          </p:nvSpPr>
          <p:spPr>
            <a:xfrm>
              <a:off x="4448500" y="2167749"/>
              <a:ext cx="2411062" cy="509577"/>
            </a:xfrm>
            <a:prstGeom prst="rect">
              <a:avLst/>
            </a:prstGeom>
          </p:spPr>
          <p:txBody>
            <a:bodyPr wrap="square" lIns="91438" tIns="45719" rIns="91438" bIns="45719">
              <a:spAutoFit/>
            </a:bodyPr>
            <a:lstStyle/>
            <a:p>
              <a:pPr algn="r" defTabSz="685766">
                <a:defRPr/>
              </a:pPr>
              <a:r>
                <a:rPr lang="en-CA" sz="1125" b="1" dirty="0">
                  <a:solidFill>
                    <a:srgbClr val="8064A2">
                      <a:lumMod val="50000"/>
                    </a:srgbClr>
                  </a:solidFill>
                  <a:latin typeface="Calibri" pitchFamily="34" charset="0"/>
                  <a:cs typeface="Arial" charset="0"/>
                </a:rPr>
                <a:t>AB/NWT (Hay &amp; Slave Rivers) (2015)</a:t>
              </a:r>
            </a:p>
          </p:txBody>
        </p:sp>
        <p:cxnSp>
          <p:nvCxnSpPr>
            <p:cNvPr id="19" name="Straight Arrow Connector 18"/>
            <p:cNvCxnSpPr/>
            <p:nvPr/>
          </p:nvCxnSpPr>
          <p:spPr>
            <a:xfrm flipV="1">
              <a:off x="5588785" y="5048876"/>
              <a:ext cx="360602" cy="119683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45936" y="2506300"/>
              <a:ext cx="1" cy="195767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1" name="Rectangle 23"/>
            <p:cNvSpPr>
              <a:spLocks noChangeArrowheads="1"/>
            </p:cNvSpPr>
            <p:nvPr/>
          </p:nvSpPr>
          <p:spPr bwMode="auto">
            <a:xfrm>
              <a:off x="4891985" y="6159347"/>
              <a:ext cx="2076938" cy="30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algn="r" defTabSz="685766"/>
              <a:r>
                <a:rPr lang="en-CA" altLang="en-US" sz="1125" b="1" dirty="0">
                  <a:solidFill>
                    <a:srgbClr val="C00000"/>
                  </a:solidFill>
                  <a:latin typeface="Calibri" pitchFamily="34" charset="0"/>
                </a:rPr>
                <a:t>AB/SK (Lake Athabasca</a:t>
              </a:r>
              <a:r>
                <a:rPr lang="en-CA" altLang="en-US" sz="1125" dirty="0">
                  <a:solidFill>
                    <a:srgbClr val="C00000"/>
                  </a:solidFill>
                  <a:latin typeface="Calibri" pitchFamily="34" charset="0"/>
                </a:rPr>
                <a:t>)</a:t>
              </a:r>
            </a:p>
          </p:txBody>
        </p:sp>
        <p:sp>
          <p:nvSpPr>
            <p:cNvPr id="22" name="Rectangle 26"/>
            <p:cNvSpPr>
              <a:spLocks noChangeArrowheads="1"/>
            </p:cNvSpPr>
            <p:nvPr/>
          </p:nvSpPr>
          <p:spPr bwMode="auto">
            <a:xfrm>
              <a:off x="3675401" y="1829199"/>
              <a:ext cx="3826769" cy="30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p>
              <a:pPr defTabSz="685766"/>
              <a:r>
                <a:rPr lang="en-CA" altLang="en-US" sz="1125" b="1" dirty="0">
                  <a:solidFill>
                    <a:srgbClr val="00B0F0"/>
                  </a:solidFill>
                  <a:latin typeface="Calibri" pitchFamily="34" charset="0"/>
                </a:rPr>
                <a:t>Yukon/NWT (Peel  (2002) &amp; Liard Rivers)</a:t>
              </a:r>
            </a:p>
          </p:txBody>
        </p:sp>
        <p:cxnSp>
          <p:nvCxnSpPr>
            <p:cNvPr id="23" name="Straight Arrow Connector 22"/>
            <p:cNvCxnSpPr/>
            <p:nvPr/>
          </p:nvCxnSpPr>
          <p:spPr>
            <a:xfrm flipH="1">
              <a:off x="3429101" y="2131590"/>
              <a:ext cx="1019398" cy="277516"/>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24818" y="2409106"/>
              <a:ext cx="208566" cy="81613"/>
            </a:xfrm>
            <a:prstGeom prst="line">
              <a:avLst/>
            </a:prstGeom>
            <a:ln w="444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108634" y="2131590"/>
              <a:ext cx="339865" cy="216901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flipV="1">
            <a:off x="6837175" y="3072697"/>
            <a:ext cx="884732" cy="468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81101" y="3119544"/>
            <a:ext cx="16887" cy="9389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20412" y="3072697"/>
            <a:ext cx="1160693" cy="468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471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510463" cy="857250"/>
          </a:xfrm>
        </p:spPr>
        <p:txBody>
          <a:bodyPr>
            <a:normAutofit/>
          </a:bodyPr>
          <a:lstStyle/>
          <a:p>
            <a:r>
              <a:rPr lang="en-US" sz="2400" b="1" dirty="0"/>
              <a:t>Principles of BWMAs</a:t>
            </a:r>
          </a:p>
        </p:txBody>
      </p:sp>
      <p:sp>
        <p:nvSpPr>
          <p:cNvPr id="3" name="Content Placeholder 2"/>
          <p:cNvSpPr>
            <a:spLocks noGrp="1"/>
          </p:cNvSpPr>
          <p:nvPr>
            <p:ph idx="4294967295"/>
          </p:nvPr>
        </p:nvSpPr>
        <p:spPr>
          <a:xfrm>
            <a:off x="0" y="967979"/>
            <a:ext cx="6923485" cy="3267075"/>
          </a:xfrm>
        </p:spPr>
        <p:txBody>
          <a:bodyPr>
            <a:noAutofit/>
          </a:bodyPr>
          <a:lstStyle/>
          <a:p>
            <a:r>
              <a:rPr lang="en-US" sz="1500" dirty="0">
                <a:latin typeface="Calibri" panose="020F0502020204030204" pitchFamily="34" charset="0"/>
              </a:rPr>
              <a:t>BWMAs commit pairs of jurisdictions to work together to:</a:t>
            </a:r>
          </a:p>
          <a:p>
            <a:endParaRPr lang="en-US" sz="1500" dirty="0">
              <a:latin typeface="Calibri" panose="020F0502020204030204" pitchFamily="34" charset="0"/>
            </a:endParaRPr>
          </a:p>
          <a:p>
            <a:pPr lvl="1"/>
            <a:r>
              <a:rPr lang="en-CA" sz="1500" dirty="0">
                <a:latin typeface="Calibri" panose="020F0502020204030204" pitchFamily="34" charset="0"/>
                <a:cs typeface="Calibri" pitchFamily="34" charset="0"/>
              </a:rPr>
              <a:t>Address specific water </a:t>
            </a:r>
            <a:r>
              <a:rPr lang="en-CA" sz="1500" dirty="0">
                <a:cs typeface="Calibri" pitchFamily="34" charset="0"/>
              </a:rPr>
              <a:t>issues</a:t>
            </a:r>
            <a:r>
              <a:rPr lang="en-CA" sz="1500" dirty="0">
                <a:latin typeface="Calibri" panose="020F0502020204030204" pitchFamily="34" charset="0"/>
                <a:cs typeface="Calibri" pitchFamily="34" charset="0"/>
              </a:rPr>
              <a:t> for transboundary basins/aquifers</a:t>
            </a:r>
          </a:p>
          <a:p>
            <a:pPr lvl="1"/>
            <a:r>
              <a:rPr lang="en-CA" sz="1500" dirty="0"/>
              <a:t>Provide a framework for cooperative decision making and maintaining aquatic ecosystem health through surface water and groundwater quality, quantity and biology</a:t>
            </a:r>
          </a:p>
          <a:p>
            <a:pPr lvl="1"/>
            <a:r>
              <a:rPr lang="en-CA" sz="1500" dirty="0">
                <a:latin typeface="Calibri" panose="020F0502020204030204" pitchFamily="34" charset="0"/>
                <a:cs typeface="Calibri" pitchFamily="34" charset="0"/>
              </a:rPr>
              <a:t>Develop collaborative work plans</a:t>
            </a:r>
          </a:p>
          <a:p>
            <a:pPr lvl="1"/>
            <a:r>
              <a:rPr lang="en-US" sz="1500" dirty="0">
                <a:latin typeface="Calibri" panose="020F0502020204030204" pitchFamily="34" charset="0"/>
              </a:rPr>
              <a:t>Improve knowledge of water resources </a:t>
            </a:r>
            <a:r>
              <a:rPr lang="en-US" sz="1500" dirty="0"/>
              <a:t>and aquatic ecosystems</a:t>
            </a:r>
            <a:endParaRPr lang="en-US" sz="1500" dirty="0">
              <a:latin typeface="Calibri" panose="020F0502020204030204" pitchFamily="34" charset="0"/>
            </a:endParaRPr>
          </a:p>
          <a:p>
            <a:pPr lvl="1"/>
            <a:r>
              <a:rPr lang="en-CA" sz="1500" dirty="0">
                <a:latin typeface="Calibri" panose="020F0502020204030204" pitchFamily="34" charset="0"/>
                <a:cs typeface="Calibri" pitchFamily="34" charset="0"/>
              </a:rPr>
              <a:t>Establish </a:t>
            </a:r>
            <a:r>
              <a:rPr lang="en-US" sz="1500" dirty="0">
                <a:latin typeface="Calibri" panose="020F0502020204030204" pitchFamily="34" charset="0"/>
                <a:cs typeface="Calibri" pitchFamily="34" charset="0"/>
              </a:rPr>
              <a:t>a mechanism for information sharing, notification and consultation</a:t>
            </a:r>
          </a:p>
          <a:p>
            <a:pPr lvl="1"/>
            <a:r>
              <a:rPr lang="en-CA" sz="1500" dirty="0">
                <a:latin typeface="Calibri" panose="020F0502020204030204" pitchFamily="34" charset="0"/>
                <a:cs typeface="Calibri" pitchFamily="34" charset="0"/>
              </a:rPr>
              <a:t>Use a Risk Informed Management Approach (RIM)</a:t>
            </a:r>
            <a:endParaRPr lang="en-US" sz="1500" dirty="0">
              <a:latin typeface="Calibri" panose="020F0502020204030204" pitchFamily="34" charset="0"/>
            </a:endParaRPr>
          </a:p>
          <a:p>
            <a:pPr lvl="1"/>
            <a:endParaRPr lang="en-US" sz="1500" dirty="0">
              <a:latin typeface="Calibri" panose="020F0502020204030204" pitchFamily="34" charset="0"/>
            </a:endParaRPr>
          </a:p>
          <a:p>
            <a:pPr lvl="1"/>
            <a:endParaRPr lang="en-US" sz="1500" dirty="0">
              <a:latin typeface="Calibri" panose="020F0502020204030204" pitchFamily="34" charset="0"/>
            </a:endParaRPr>
          </a:p>
        </p:txBody>
      </p:sp>
      <p:pic>
        <p:nvPicPr>
          <p:cNvPr id="4" name="Picture 3" descr="Bridge at Peace Riv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38753" y="13"/>
            <a:ext cx="1613831" cy="10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ennett Dam and Shrum GS #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19749" y="1085137"/>
            <a:ext cx="1651822" cy="104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Z:\WPS\Mackenzie River Basin Board\Peace Bilateral\Peace Bilateral 2011 and Beyond\Presentations\Ramparts_K  Trembath_2013.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88225" y="2133804"/>
            <a:ext cx="1664359" cy="93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78727" y="3069748"/>
            <a:ext cx="1683354" cy="1118048"/>
          </a:xfrm>
          <a:prstGeom prst="rect">
            <a:avLst/>
          </a:prstGeom>
        </p:spPr>
      </p:pic>
      <p:pic>
        <p:nvPicPr>
          <p:cNvPr id="8"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478727" y="4181221"/>
            <a:ext cx="1683354" cy="94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38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42950"/>
          </a:xfrm>
        </p:spPr>
        <p:txBody>
          <a:bodyPr>
            <a:normAutofit/>
          </a:bodyPr>
          <a:lstStyle/>
          <a:p>
            <a:r>
              <a:rPr lang="en-US" sz="2400" b="1" dirty="0"/>
              <a:t>Risk Informed Management (RIM)</a:t>
            </a:r>
          </a:p>
        </p:txBody>
      </p:sp>
      <p:sp>
        <p:nvSpPr>
          <p:cNvPr id="9" name="Content Placeholder 1"/>
          <p:cNvSpPr>
            <a:spLocks noGrp="1"/>
          </p:cNvSpPr>
          <p:nvPr>
            <p:ph idx="4294967295"/>
          </p:nvPr>
        </p:nvSpPr>
        <p:spPr>
          <a:xfrm>
            <a:off x="4572000" y="1376363"/>
            <a:ext cx="4572000" cy="3250406"/>
          </a:xfrm>
          <a:noFill/>
        </p:spPr>
        <p:txBody>
          <a:bodyPr>
            <a:noAutofit/>
          </a:bodyPr>
          <a:lstStyle/>
          <a:p>
            <a:r>
              <a:rPr lang="en-US" sz="1500" dirty="0">
                <a:latin typeface="Calibri" panose="020F0502020204030204" pitchFamily="34" charset="0"/>
                <a:cs typeface="Calibri" pitchFamily="34" charset="0"/>
              </a:rPr>
              <a:t>Transboundary water bodies and aquifers are categorized based on risk.</a:t>
            </a:r>
          </a:p>
          <a:p>
            <a:pPr>
              <a:lnSpc>
                <a:spcPct val="80000"/>
              </a:lnSpc>
            </a:pPr>
            <a:endParaRPr lang="en-US" sz="1500" dirty="0">
              <a:latin typeface="Calibri" panose="020F0502020204030204" pitchFamily="34" charset="0"/>
              <a:cs typeface="Calibri" pitchFamily="34" charset="0"/>
            </a:endParaRPr>
          </a:p>
          <a:p>
            <a:pPr>
              <a:spcAft>
                <a:spcPts val="600"/>
              </a:spcAft>
            </a:pPr>
            <a:r>
              <a:rPr lang="en-US" sz="1500" dirty="0">
                <a:latin typeface="Calibri" panose="020F0502020204030204" pitchFamily="34" charset="0"/>
                <a:cs typeface="Calibri" pitchFamily="34" charset="0"/>
              </a:rPr>
              <a:t>Management actions increase in intensity with increased risk.</a:t>
            </a:r>
          </a:p>
          <a:p>
            <a:pPr marL="365098" lvl="1" indent="0">
              <a:lnSpc>
                <a:spcPct val="80000"/>
              </a:lnSpc>
              <a:spcAft>
                <a:spcPts val="600"/>
              </a:spcAft>
              <a:buNone/>
            </a:pPr>
            <a:r>
              <a:rPr lang="en-US" sz="1500" dirty="0">
                <a:latin typeface="Calibri" panose="020F0502020204030204" pitchFamily="34" charset="0"/>
                <a:cs typeface="Calibri" pitchFamily="34" charset="0"/>
              </a:rPr>
              <a:t>Class 1 – No action required</a:t>
            </a:r>
          </a:p>
          <a:p>
            <a:pPr marL="365098" lvl="1" indent="0">
              <a:lnSpc>
                <a:spcPct val="80000"/>
              </a:lnSpc>
              <a:spcAft>
                <a:spcPts val="600"/>
              </a:spcAft>
              <a:buNone/>
            </a:pPr>
            <a:r>
              <a:rPr lang="en-US" sz="1500" dirty="0">
                <a:latin typeface="Calibri" panose="020F0502020204030204" pitchFamily="34" charset="0"/>
                <a:cs typeface="Calibri" pitchFamily="34" charset="0"/>
              </a:rPr>
              <a:t>Class 2 – Learn, monitor and study </a:t>
            </a:r>
          </a:p>
          <a:p>
            <a:pPr marL="365098" lvl="1" indent="0">
              <a:lnSpc>
                <a:spcPct val="80000"/>
              </a:lnSpc>
              <a:spcAft>
                <a:spcPts val="600"/>
              </a:spcAft>
              <a:buNone/>
            </a:pPr>
            <a:r>
              <a:rPr lang="en-US" sz="1500" dirty="0">
                <a:latin typeface="Calibri" panose="020F0502020204030204" pitchFamily="34" charset="0"/>
                <a:cs typeface="Calibri" pitchFamily="34" charset="0"/>
              </a:rPr>
              <a:t>Class 3 – Continue to monitor and 	       	     study, set objectives.</a:t>
            </a:r>
          </a:p>
          <a:p>
            <a:pPr marL="365098" lvl="1" indent="0">
              <a:lnSpc>
                <a:spcPct val="80000"/>
              </a:lnSpc>
              <a:buNone/>
            </a:pPr>
            <a:r>
              <a:rPr lang="en-US" sz="1500" dirty="0">
                <a:latin typeface="Calibri" panose="020F0502020204030204" pitchFamily="34" charset="0"/>
                <a:cs typeface="Calibri" pitchFamily="34" charset="0"/>
              </a:rPr>
              <a:t>Class 4 – Actions required to return to meeting 	     objectives ASAP so aquatic ecosystem health 	     is maintained</a:t>
            </a:r>
            <a:endParaRPr lang="en-CA" sz="1500" dirty="0">
              <a:latin typeface="Calibri" panose="020F0502020204030204" pitchFamily="34" charset="0"/>
              <a:cs typeface="Calibri" pitchFamily="34" charset="0"/>
            </a:endParaRPr>
          </a:p>
        </p:txBody>
      </p:sp>
      <p:grpSp>
        <p:nvGrpSpPr>
          <p:cNvPr id="3" name="Group 2"/>
          <p:cNvGrpSpPr/>
          <p:nvPr/>
        </p:nvGrpSpPr>
        <p:grpSpPr>
          <a:xfrm>
            <a:off x="696798" y="1467092"/>
            <a:ext cx="3503057" cy="2890776"/>
            <a:chOff x="1304188" y="1834012"/>
            <a:chExt cx="3909040" cy="3225799"/>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4188" y="1834012"/>
              <a:ext cx="3086701" cy="322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own Arrow 7"/>
            <p:cNvSpPr/>
            <p:nvPr/>
          </p:nvSpPr>
          <p:spPr>
            <a:xfrm rot="10800000">
              <a:off x="4585312" y="1834012"/>
              <a:ext cx="627916" cy="3225799"/>
            </a:xfrm>
            <a:prstGeom prst="downArrow">
              <a:avLst/>
            </a:prstGeom>
            <a:solidFill>
              <a:srgbClr val="4C88D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lIns="91438" tIns="45719" rIns="91438" bIns="45719" anchor="ctr"/>
            <a:lstStyle/>
            <a:p>
              <a:pPr algn="ctr" defTabSz="685766">
                <a:defRPr/>
              </a:pPr>
              <a:r>
                <a:rPr lang="en-US" sz="1200" b="1" dirty="0">
                  <a:solidFill>
                    <a:prstClr val="white"/>
                  </a:solidFill>
                  <a:latin typeface="Calibri" pitchFamily="34" charset="0"/>
                  <a:cs typeface="Calibri" pitchFamily="34" charset="0"/>
                </a:rPr>
                <a:t>LOW</a:t>
              </a:r>
              <a:r>
                <a:rPr lang="en-US" sz="1425" b="1" dirty="0">
                  <a:solidFill>
                    <a:prstClr val="white"/>
                  </a:solidFill>
                  <a:latin typeface="Calibri" pitchFamily="34" charset="0"/>
                  <a:cs typeface="Calibri" pitchFamily="34" charset="0"/>
                </a:rPr>
                <a:t> </a:t>
              </a:r>
              <a:r>
                <a:rPr lang="en-US" sz="1425" dirty="0">
                  <a:solidFill>
                    <a:prstClr val="white"/>
                  </a:solidFill>
                  <a:latin typeface="Calibri" pitchFamily="34" charset="0"/>
                  <a:cs typeface="Calibri" pitchFamily="34" charset="0"/>
                </a:rPr>
                <a:t>         </a:t>
              </a:r>
              <a:r>
                <a:rPr lang="en-US" sz="1425" b="1" dirty="0">
                  <a:solidFill>
                    <a:prstClr val="white"/>
                  </a:solidFill>
                  <a:latin typeface="Calibri" pitchFamily="34" charset="0"/>
                  <a:cs typeface="Calibri" pitchFamily="34" charset="0"/>
                </a:rPr>
                <a:t>Risk</a:t>
              </a:r>
              <a:r>
                <a:rPr lang="en-US" sz="1425" dirty="0">
                  <a:solidFill>
                    <a:prstClr val="white"/>
                  </a:solidFill>
                  <a:latin typeface="Calibri" pitchFamily="34" charset="0"/>
                  <a:cs typeface="Calibri" pitchFamily="34" charset="0"/>
                </a:rPr>
                <a:t>           </a:t>
              </a:r>
              <a:r>
                <a:rPr lang="en-US" sz="1200" b="1" dirty="0">
                  <a:solidFill>
                    <a:prstClr val="white"/>
                  </a:solidFill>
                  <a:latin typeface="Calibri" pitchFamily="34" charset="0"/>
                  <a:cs typeface="Calibri" pitchFamily="34" charset="0"/>
                </a:rPr>
                <a:t>HIGH</a:t>
              </a:r>
            </a:p>
          </p:txBody>
        </p:sp>
      </p:grpSp>
    </p:spTree>
    <p:extLst>
      <p:ext uri="{BB962C8B-B14F-4D97-AF65-F5344CB8AC3E}">
        <p14:creationId xmlns:p14="http://schemas.microsoft.com/office/powerpoint/2010/main" val="2642227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857250"/>
          </a:xfrm>
        </p:spPr>
        <p:txBody>
          <a:bodyPr>
            <a:normAutofit/>
          </a:bodyPr>
          <a:lstStyle/>
          <a:p>
            <a:r>
              <a:rPr lang="en-CA" sz="2400" b="1" dirty="0"/>
              <a:t>Collaborative Work in the Liard Basin</a:t>
            </a:r>
          </a:p>
        </p:txBody>
      </p:sp>
      <p:sp>
        <p:nvSpPr>
          <p:cNvPr id="2" name="Slide Number Placeholder 1"/>
          <p:cNvSpPr>
            <a:spLocks noGrp="1"/>
          </p:cNvSpPr>
          <p:nvPr>
            <p:ph type="sldNum" sz="quarter" idx="12"/>
          </p:nvPr>
        </p:nvSpPr>
        <p:spPr/>
        <p:txBody>
          <a:bodyPr/>
          <a:lstStyle/>
          <a:p>
            <a:pPr defTabSz="685766"/>
            <a:fld id="{5E5A84DA-2C8D-470C-8AF4-BD3BF4754D3F}" type="slidenum">
              <a:rPr lang="en-US">
                <a:solidFill>
                  <a:prstClr val="black">
                    <a:tint val="75000"/>
                  </a:prstClr>
                </a:solidFill>
                <a:latin typeface="Calibri"/>
              </a:rPr>
              <a:pPr defTabSz="685766"/>
              <a:t>9</a:t>
            </a:fld>
            <a:endParaRPr lang="en-US">
              <a:solidFill>
                <a:prstClr val="black">
                  <a:tint val="75000"/>
                </a:prstClr>
              </a:solidFill>
              <a:latin typeface="Calibri"/>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1772" y="835776"/>
            <a:ext cx="3178715" cy="4155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200487" y="1468397"/>
            <a:ext cx="4600937" cy="289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89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nds and Mineral_template_A_f.pptx" id="{06E613A1-0917-4969-91D6-07D4E8A767BA}" vid="{44E7423B-80F5-44CE-B14D-93DA61D2A9E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Vertical">
  <a:themeElements>
    <a:clrScheme name="GNWT VIP Colours">
      <a:dk1>
        <a:sysClr val="windowText" lastClr="000000"/>
      </a:dk1>
      <a:lt1>
        <a:sysClr val="window" lastClr="FFFFFF"/>
      </a:lt1>
      <a:dk2>
        <a:srgbClr val="7F7F7F"/>
      </a:dk2>
      <a:lt2>
        <a:srgbClr val="F2F2F2"/>
      </a:lt2>
      <a:accent1>
        <a:srgbClr val="2699D5"/>
      </a:accent1>
      <a:accent2>
        <a:srgbClr val="0076B6"/>
      </a:accent2>
      <a:accent3>
        <a:srgbClr val="FEBE10"/>
      </a:accent3>
      <a:accent4>
        <a:srgbClr val="40BFB4"/>
      </a:accent4>
      <a:accent5>
        <a:srgbClr val="C75997"/>
      </a:accent5>
      <a:accent6>
        <a:srgbClr val="A15124"/>
      </a:accent6>
      <a:hlink>
        <a:srgbClr val="2699D5"/>
      </a:hlink>
      <a:folHlink>
        <a:srgbClr val="0076B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YG Powerpoint C1_A">
  <a:themeElements>
    <a:clrScheme name="YG Colour Theme">
      <a:dk1>
        <a:sysClr val="windowText" lastClr="000000"/>
      </a:dk1>
      <a:lt1>
        <a:sysClr val="window" lastClr="FFFFFF"/>
      </a:lt1>
      <a:dk2>
        <a:srgbClr val="3F3F3F"/>
      </a:dk2>
      <a:lt2>
        <a:srgbClr val="F2A900"/>
      </a:lt2>
      <a:accent1>
        <a:srgbClr val="244C5A"/>
      </a:accent1>
      <a:accent2>
        <a:srgbClr val="0097A9"/>
      </a:accent2>
      <a:accent3>
        <a:srgbClr val="7A9A01"/>
      </a:accent3>
      <a:accent4>
        <a:srgbClr val="F2A900"/>
      </a:accent4>
      <a:accent5>
        <a:srgbClr val="DC4405"/>
      </a:accent5>
      <a:accent6>
        <a:srgbClr val="512A44"/>
      </a:accent6>
      <a:hlink>
        <a:srgbClr val="0097A9"/>
      </a:hlink>
      <a:folHlink>
        <a:srgbClr val="512A44"/>
      </a:folHlink>
    </a:clrScheme>
    <a:fontScheme name="YG Fonts">
      <a:majorFont>
        <a:latin typeface="Montserrat"/>
        <a:ea typeface=""/>
        <a:cs typeface=""/>
      </a:majorFont>
      <a:minorFont>
        <a:latin typeface="Nunito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G Powerpoint C1_A" id="{F4C0B517-53DC-41B4-AE2F-CF98E49D28AB}" vid="{D99CA650-846C-480D-AEF1-63F7AFC533C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Lands and Mineral_template_A_f</Template>
  <TotalTime>127</TotalTime>
  <Words>2802</Words>
  <Application>Microsoft Office PowerPoint</Application>
  <PresentationFormat>On-screen Show (16:9)</PresentationFormat>
  <Paragraphs>463</Paragraphs>
  <Slides>40</Slides>
  <Notes>27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40</vt:i4>
      </vt:variant>
    </vt:vector>
  </HeadingPairs>
  <TitlesOfParts>
    <vt:vector size="55" baseType="lpstr">
      <vt:lpstr>Arial</vt:lpstr>
      <vt:lpstr>Calibri</vt:lpstr>
      <vt:lpstr>Courier New</vt:lpstr>
      <vt:lpstr>Montserrat</vt:lpstr>
      <vt:lpstr>Montserrat Medium</vt:lpstr>
      <vt:lpstr>Nunito Sans</vt:lpstr>
      <vt:lpstr>Nunito Sans Light</vt:lpstr>
      <vt:lpstr>Times New Roman</vt:lpstr>
      <vt:lpstr>Wingdings</vt:lpstr>
      <vt:lpstr>Office Theme</vt:lpstr>
      <vt:lpstr>1_Office Theme</vt:lpstr>
      <vt:lpstr>2_Office Theme</vt:lpstr>
      <vt:lpstr>Vertical</vt:lpstr>
      <vt:lpstr>3_Office Theme</vt:lpstr>
      <vt:lpstr>YG Powerpoint C1_A</vt:lpstr>
      <vt:lpstr> DIALOGUE NATIONAL SUR LES EAUX SOUTERRAINES - NATIONAL DIALOGUE ON GROUNDWATER  </vt:lpstr>
      <vt:lpstr>SECOND CALL - OVERVIEW</vt:lpstr>
      <vt:lpstr>PowerPoint Presentation</vt:lpstr>
      <vt:lpstr>PowerPoint Presentation</vt:lpstr>
      <vt:lpstr>Mackenzie River Basin Transboundary Waters Master Agreement</vt:lpstr>
      <vt:lpstr>Bilateral Water Management Agreements (BWMA)</vt:lpstr>
      <vt:lpstr>Principles of BWMAs</vt:lpstr>
      <vt:lpstr>Risk Informed Management (RIM)</vt:lpstr>
      <vt:lpstr>Collaborative Work in the Liard Basin</vt:lpstr>
      <vt:lpstr>Collaborative Work in the Liard Basin</vt:lpstr>
      <vt:lpstr>Groundwater Program, Northwest Territories </vt:lpstr>
      <vt:lpstr>PowerPoint Presentation</vt:lpstr>
      <vt:lpstr>NWT’s Groundwater Program</vt:lpstr>
      <vt:lpstr>Gathering knowledge</vt:lpstr>
      <vt:lpstr>PowerPoint Presentation</vt:lpstr>
      <vt:lpstr>Thank you!</vt:lpstr>
      <vt:lpstr>Groundwater Initiatives and Research in British Columbia </vt:lpstr>
      <vt:lpstr>PowerPoint Presentation</vt:lpstr>
      <vt:lpstr>Province of BC Expertise</vt:lpstr>
      <vt:lpstr>PowerPoint Presentation</vt:lpstr>
      <vt:lpstr>WSA GWPR: Wells</vt:lpstr>
      <vt:lpstr>PowerPoint Presentation</vt:lpstr>
      <vt:lpstr>Accessing Aquifer Mapping</vt:lpstr>
      <vt:lpstr>PowerPoint Presentation</vt:lpstr>
      <vt:lpstr>PowerPoint Presentation</vt:lpstr>
      <vt:lpstr>Example:   </vt:lpstr>
      <vt:lpstr>PowerPoint Presentation</vt:lpstr>
      <vt:lpstr>PowerPoint Presentation</vt:lpstr>
      <vt:lpstr>Yukon Government’s Groundwater Program</vt:lpstr>
      <vt:lpstr>PowerPoint Presentation</vt:lpstr>
      <vt:lpstr>Yukon Government’s Groundwater Program</vt:lpstr>
      <vt:lpstr>Workshop on Hydrogeology in Yukon</vt:lpstr>
      <vt:lpstr>PowerPoint Presentation</vt:lpstr>
      <vt:lpstr>PowerPoint Presentation</vt:lpstr>
      <vt:lpstr>YOWN</vt:lpstr>
      <vt:lpstr>Aquifer Mapping</vt:lpstr>
      <vt:lpstr>PowerPoint Presentation</vt:lpstr>
      <vt:lpstr>Questions?</vt:lpstr>
      <vt:lpstr>Last points on the agenda</vt:lpstr>
      <vt:lpstr>PowerPoint Presentation</vt:lpstr>
    </vt:vector>
  </TitlesOfParts>
  <Company>NRCan  /  RNCan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Nathalie</dc:creator>
  <cp:lastModifiedBy>Jacob, Nathalie</cp:lastModifiedBy>
  <cp:revision>31</cp:revision>
  <dcterms:created xsi:type="dcterms:W3CDTF">2020-01-08T15:41:39Z</dcterms:created>
  <dcterms:modified xsi:type="dcterms:W3CDTF">2020-06-15T15:24:30Z</dcterms:modified>
</cp:coreProperties>
</file>